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9" r:id="rId3"/>
    <p:sldId id="257" r:id="rId4"/>
    <p:sldId id="261" r:id="rId5"/>
    <p:sldId id="258" r:id="rId6"/>
    <p:sldId id="260" r:id="rId7"/>
    <p:sldId id="264"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7442"/>
  </p:normalViewPr>
  <p:slideViewPr>
    <p:cSldViewPr snapToGrid="0" snapToObjects="1">
      <p:cViewPr varScale="1">
        <p:scale>
          <a:sx n="48" d="100"/>
          <a:sy n="48" d="100"/>
        </p:scale>
        <p:origin x="-1560"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552306-724E-9F4D-9996-3335DB8EBCE0}" type="datetimeFigureOut">
              <a:rPr lang="en-US" smtClean="0"/>
              <a:pPr/>
              <a:t>10/5/2018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367D9-8E95-6849-A293-37C53219B13D}" type="slidenum">
              <a:rPr lang="en-US" smtClean="0"/>
              <a:pPr/>
              <a:t>‹#›</a:t>
            </a:fld>
            <a:endParaRPr lang="en-US"/>
          </a:p>
        </p:txBody>
      </p:sp>
    </p:spTree>
    <p:extLst>
      <p:ext uri="{BB962C8B-B14F-4D97-AF65-F5344CB8AC3E}">
        <p14:creationId xmlns:p14="http://schemas.microsoft.com/office/powerpoint/2010/main" xmlns="" val="3315816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 government also actively engages on these issues through the Organization for Economic Co-operation and Development (OECD) Working Party on RBC, with the Office of the United Nations (UN) High Commissioner for Human Rights and the UN Working Group on the issue of human rights and transnational corporations and other business enterprises, and with the International Labor Organization (ILO) through its work to advance Decent Work in Global Supply Chains. </a:t>
            </a:r>
          </a:p>
          <a:p>
            <a:endParaRPr lang="en-US" dirty="0"/>
          </a:p>
          <a:p>
            <a:r>
              <a:rPr lang="en-US" dirty="0"/>
              <a:t>RBC principles are encompassed in both the OECD Guidelines for Multinational Enterprises1 and the UN Guiding Principles on Business and Human Rights. 2 As laid out in these two international frameworks, a key role of governments is to provide guidance and encouragement to the private sector through a combination of laws, regulations, policies, programs, and initiatives to promote companies’ respect for human rights and labor rights and operating responsibly.</a:t>
            </a:r>
          </a:p>
        </p:txBody>
      </p:sp>
      <p:sp>
        <p:nvSpPr>
          <p:cNvPr id="4" name="Slide Number Placeholder 3"/>
          <p:cNvSpPr>
            <a:spLocks noGrp="1"/>
          </p:cNvSpPr>
          <p:nvPr>
            <p:ph type="sldNum" sz="quarter" idx="10"/>
          </p:nvPr>
        </p:nvSpPr>
        <p:spPr/>
        <p:txBody>
          <a:bodyPr/>
          <a:lstStyle/>
          <a:p>
            <a:fld id="{DC2367D9-8E95-6849-A293-37C53219B13D}" type="slidenum">
              <a:rPr lang="en-US" smtClean="0"/>
              <a:pPr/>
              <a:t>3</a:t>
            </a:fld>
            <a:endParaRPr lang="en-US"/>
          </a:p>
        </p:txBody>
      </p:sp>
    </p:spTree>
    <p:extLst>
      <p:ext uri="{BB962C8B-B14F-4D97-AF65-F5344CB8AC3E}">
        <p14:creationId xmlns:p14="http://schemas.microsoft.com/office/powerpoint/2010/main" xmlns="" val="3218847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“Strengthening Protections against Trafficking in Persons in Federal Contracts” (E.O. 13627), signed on September 25, 2012, and its associated regulatory changes, created new prohibitions on trafficking and trafficking-related activities in federal supply chains to identify and prevent human trafficking in global supply chains. E.O. 13627 also mandated compliance plans for federal contracts performed overseas and exceeding $500,000 in value.</a:t>
            </a:r>
          </a:p>
          <a:p>
            <a:r>
              <a:rPr lang="en-US" dirty="0"/>
              <a:t> </a:t>
            </a:r>
          </a:p>
          <a:p>
            <a:r>
              <a:rPr lang="en-US" dirty="0"/>
              <a:t>o “Non-Retaliation for Disclosure of Compensation Information” (E.O. 13665) and an implementing final rule prohibit covered federal contractors and subcontractors from discriminating against employees and job applicants who choose to inquire about, discuss, or disclose their own compensation or the compensation of another employee or applicant. The E.O. modifies a prior Order (E.O. 11246). </a:t>
            </a:r>
          </a:p>
          <a:p>
            <a:endParaRPr lang="en-US" dirty="0"/>
          </a:p>
          <a:p>
            <a:r>
              <a:rPr lang="en-US" dirty="0"/>
              <a:t>o “Further Amendments to Executive Order 11478, Equal Employment Opportunity in the Federal Government, and Executive Order 11246, Equal Employment Opportunity” (E.O. 13672) prohibits covered Federal contractors and subcontractors from discriminating against employees and job applicants employment on the basis of sexual orientation, and gender identity. The E.O. modifies a prior order (E.O. 11246) which prohibited employment discrimination by companies doing business with the Federal Government on the bases of race, color, religion, sex and national origin and required those companies to take affirmative steps to ensure nondiscrimination on those grounds.</a:t>
            </a:r>
          </a:p>
          <a:p>
            <a:endParaRPr lang="en-US" dirty="0"/>
          </a:p>
          <a:p>
            <a:r>
              <a:rPr lang="en-US" dirty="0"/>
              <a:t> o “Establishing Paid Sick Leave for Federal Contractors” (E.O. 13706) and an implementing rule require certain employers that contract with the Federal Government to provide their employees with up to seven days of paid sick leave annually, including for family care and absences resulting from domestic violence, sexual assault, and stalking.</a:t>
            </a:r>
          </a:p>
        </p:txBody>
      </p:sp>
      <p:sp>
        <p:nvSpPr>
          <p:cNvPr id="4" name="Slide Number Placeholder 3"/>
          <p:cNvSpPr>
            <a:spLocks noGrp="1"/>
          </p:cNvSpPr>
          <p:nvPr>
            <p:ph type="sldNum" sz="quarter" idx="10"/>
          </p:nvPr>
        </p:nvSpPr>
        <p:spPr/>
        <p:txBody>
          <a:bodyPr/>
          <a:lstStyle/>
          <a:p>
            <a:fld id="{DC2367D9-8E95-6849-A293-37C53219B13D}" type="slidenum">
              <a:rPr lang="en-US" smtClean="0"/>
              <a:pPr/>
              <a:t>6</a:t>
            </a:fld>
            <a:endParaRPr lang="en-US"/>
          </a:p>
        </p:txBody>
      </p:sp>
    </p:spTree>
    <p:extLst>
      <p:ext uri="{BB962C8B-B14F-4D97-AF65-F5344CB8AC3E}">
        <p14:creationId xmlns:p14="http://schemas.microsoft.com/office/powerpoint/2010/main" xmlns="" val="1587054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 Foreign Corrupt Practices Act of 1977 (FCPA): In general, the FCPA prohibits certain classes of entities and individuals, including U.S. companies and citizens and companies publicly traded on a U.S. -27- securities exchange, from offering to pay, paying, promising to pay, or authorizing payments to foreign officials to influence their acts or decisions or to secure other improper advantages. </a:t>
            </a:r>
          </a:p>
          <a:p>
            <a:endParaRPr lang="en-US" dirty="0"/>
          </a:p>
          <a:p>
            <a:r>
              <a:rPr lang="en-US" dirty="0"/>
              <a:t>“No Safe Haven” Initiative: The “No Safe Haven” initiative aims to deny entry into the United States and U.S. citizenship to the corrupt, to bribe payers, to those who benefit from corruption, those who commit certain human rights violations, and to human rights abusers and war criminals. The initiative is complemented by Presidential Proclamation 7750, which suspends the entry, in part, of public officials who accept bribes and the individuals who provide them, along with immediate family members of public officials who benefit from the corruption. </a:t>
            </a:r>
          </a:p>
          <a:p>
            <a:endParaRPr lang="en-US" dirty="0"/>
          </a:p>
          <a:p>
            <a:r>
              <a:rPr lang="en-US" dirty="0" err="1"/>
              <a:t>Kleptocracy</a:t>
            </a:r>
            <a:r>
              <a:rPr lang="en-US" dirty="0"/>
              <a:t> Asset Recovery Initiative: DOJ uses legal tools to trace and recover the proceeds of foreign corruption in the United States. A team of prosecutors works with federal law enforcement agencies to track the proceeds of foreign corruption, prosecute those who launder the proceeds of corruption, and put forfeited assets to use for the benefit of the people of the country victimized by such abuses of public trust. The Initiative ensures that corrupt foreign leaders cannot seek to launder or spend their stolen wealth in the United States. DOJ also participates in various international fora on asset recovery and, along with the Departments of Treasury and State, pushes to strengthen the global implementation of the international anti-money laundering and counter-terrorist financing standards through the FATF. In addition to the </a:t>
            </a:r>
            <a:r>
              <a:rPr lang="en-US" dirty="0" err="1"/>
              <a:t>Kleptocracy</a:t>
            </a:r>
            <a:r>
              <a:rPr lang="en-US" dirty="0"/>
              <a:t> Initiative established in 2010, DOJ has five other anti-corruption programs. DOJ focuses on investigating and prosecuting domestic public integrity offenders, bribe payers, taxpayers who seek to conceal foreign accounts, and money launderers who facilitate the movement, use, and concealment of corrupt funds, and DOJ continues to provide legal assistance to its foreign partners to fight corruption and ensure it is not a profitable enterprise. </a:t>
            </a:r>
          </a:p>
          <a:p>
            <a:endParaRPr lang="en-US" dirty="0"/>
          </a:p>
          <a:p>
            <a:r>
              <a:rPr lang="en-US" dirty="0"/>
              <a:t>Money Laundering and Bank Integrity: Treasury administers the Bank Secrecy Act (BSA), which, among other things, requires financial institutions to maintain effective anti-money laundering (AML) compliance programs. Effective AML programs include, among other things, the ability to detect and report suspicious activity, including corruption, and to conduct due diligence and enhanced measures when banks, broker-dealers, or other institutions deal with senior foreign political figures. DOJ prosecutes criminal violations of the BSA focusing on criminal violations by financial institutions whose actions threaten the integrity of the individual institution or the wider financial system, as well as professional money launderers and gatekeepers. These unique cases reinforce the obligation on U.S. businesses in the financial sector to harden their infrastructure against financial crime—including bribery, misappropriation, and theft—and reinforce the private sector’s role as a strong line of defense against the introduction of ill-gotten gains to the U.S. financial system. </a:t>
            </a:r>
          </a:p>
          <a:p>
            <a:endParaRPr lang="en-US" dirty="0"/>
          </a:p>
          <a:p>
            <a:r>
              <a:rPr lang="en-US" dirty="0"/>
              <a:t>The Trafficking Victims Protection Act: The Act (22 U.S.C. § 7103) and its Reauthorizations provide comprehensive tools and direction to combat trafficking in persons both internationally and domestically. The Act also authorized the establishment of the Office to Monitor and Combat Trafficking in Persons to lead USG diplomatic efforts on trafficking, and the President’s Interagency Task Force to Monitor and Combat Trafficking in Persons to coordinate USG anti-trafficking efforts.</a:t>
            </a:r>
          </a:p>
          <a:p>
            <a:endParaRPr lang="en-US" dirty="0"/>
          </a:p>
          <a:p>
            <a:r>
              <a:rPr lang="en-US" dirty="0"/>
              <a:t>Enforcement of the U.S. Lacey Act: The U.S. government enforces the U.S. Lacey Act’s prohibitions on the trade in fish, wildlife, and plants taken in violation of U.S. and foreign laws. In particular, the U.S. government enforces the Lacey Act against those who illegally trade in wildlife products such as rhino horn and elephant ivory, which is threatening the extinction of these animals. In addition, the U.S. government enforces the Lacey Act to punish those who purchase or trade in timber and wood products when that wood was harvested in violation of the laws of the country of harvest. Enforcement of the U.S. Act to Prevent Pollution from Ships implementing the International MARPOL Convention: The U.S. government enforces the U.S. Act to Prevent Pollution from Ships, the U.S. law implementing the international marine pollution convention known as MARPOL. Such enforcement actions are brought against shipping companies that illegally discharge waste oil into the ocean rather than legally dispose of it at port. Combating Impunity for International Human Rights Violations: DOJ’s Human Rights and Special Prosecutions Section investigates and prosecutes international human rights violations using several U.S. statutes, including the War Crimes Act, 18 U.S.C. § 2441, and the Torture Act, 18 U.S.C. §§ 2340-2340A. Under these statutes, perpetrators may be held directly or indirectly responsible for specified war crimes or torture committed abroad, including in the course of conducting business, under the circumstances articulated in the statutes. </a:t>
            </a:r>
          </a:p>
          <a:p>
            <a:endParaRPr lang="en-US" dirty="0"/>
          </a:p>
          <a:p>
            <a:r>
              <a:rPr lang="en-US" dirty="0"/>
              <a:t>The International Emergency Economic Powers Act: The Act (50 U.S.C. §§ 1701, et seq.) authorizes the President to declare a “national emergency” in response to “any unusual and extraordinary threat, which has its source in whole or substantial part outside the United States, to the national security, foreign policy, or economy of the United States.” Pursuant to this authority, the President may prohibit certain transactions, including those with a specially-designated global terrorist or specially-designated nationals associated with specified foreign regimes who commit gross human rights abuses. Absent proper license or </a:t>
            </a:r>
            <a:r>
              <a:rPr lang="en-US" dirty="0" err="1"/>
              <a:t>aut</a:t>
            </a:r>
            <a:endParaRPr lang="en-US" dirty="0"/>
          </a:p>
        </p:txBody>
      </p:sp>
      <p:sp>
        <p:nvSpPr>
          <p:cNvPr id="4" name="Slide Number Placeholder 3"/>
          <p:cNvSpPr>
            <a:spLocks noGrp="1"/>
          </p:cNvSpPr>
          <p:nvPr>
            <p:ph type="sldNum" sz="quarter" idx="10"/>
          </p:nvPr>
        </p:nvSpPr>
        <p:spPr/>
        <p:txBody>
          <a:bodyPr/>
          <a:lstStyle/>
          <a:p>
            <a:fld id="{DC2367D9-8E95-6849-A293-37C53219B13D}" type="slidenum">
              <a:rPr lang="en-US" smtClean="0"/>
              <a:pPr/>
              <a:t>8</a:t>
            </a:fld>
            <a:endParaRPr lang="en-US"/>
          </a:p>
        </p:txBody>
      </p:sp>
    </p:spTree>
    <p:extLst>
      <p:ext uri="{BB962C8B-B14F-4D97-AF65-F5344CB8AC3E}">
        <p14:creationId xmlns:p14="http://schemas.microsoft.com/office/powerpoint/2010/main" xmlns="" val="2374337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10/5/2018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10/5/2018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10/5/2018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10/5/2018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10/5/2018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10/5/2018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1C36E4-C281-D64D-AA79-8D80FC2F09F0}"/>
              </a:ext>
            </a:extLst>
          </p:cNvPr>
          <p:cNvSpPr>
            <a:spLocks noGrp="1"/>
          </p:cNvSpPr>
          <p:nvPr>
            <p:ph type="ctrTitle"/>
          </p:nvPr>
        </p:nvSpPr>
        <p:spPr>
          <a:xfrm>
            <a:off x="2417779" y="802298"/>
            <a:ext cx="9774221" cy="2541431"/>
          </a:xfrm>
        </p:spPr>
        <p:txBody>
          <a:bodyPr>
            <a:normAutofit/>
          </a:bodyPr>
          <a:lstStyle/>
          <a:p>
            <a:r>
              <a:rPr lang="en-US" sz="3500" b="1" dirty="0">
                <a:latin typeface="Garamond" panose="02020404030301010803" pitchFamily="18" charset="0"/>
              </a:rPr>
              <a:t>Combatting Corruption and Recognizing Human RIGHTS:</a:t>
            </a:r>
            <a:endParaRPr lang="en-US" sz="3500" dirty="0">
              <a:latin typeface="Garamond" panose="02020404030301010803" pitchFamily="18" charset="0"/>
            </a:endParaRPr>
          </a:p>
        </p:txBody>
      </p:sp>
      <p:sp>
        <p:nvSpPr>
          <p:cNvPr id="3" name="Subtitle 2">
            <a:extLst>
              <a:ext uri="{FF2B5EF4-FFF2-40B4-BE49-F238E27FC236}">
                <a16:creationId xmlns:a16="http://schemas.microsoft.com/office/drawing/2014/main" xmlns="" id="{BD0A9B3A-8517-3947-A1A4-7B32BCEFBDA7}"/>
              </a:ext>
            </a:extLst>
          </p:cNvPr>
          <p:cNvSpPr>
            <a:spLocks noGrp="1"/>
          </p:cNvSpPr>
          <p:nvPr>
            <p:ph type="subTitle" idx="1"/>
          </p:nvPr>
        </p:nvSpPr>
        <p:spPr/>
        <p:txBody>
          <a:bodyPr>
            <a:noAutofit/>
          </a:bodyPr>
          <a:lstStyle/>
          <a:p>
            <a:r>
              <a:rPr lang="en-US" sz="3000" b="1" dirty="0">
                <a:latin typeface="Garamond" panose="02020404030301010803" pitchFamily="18" charset="0"/>
              </a:rPr>
              <a:t>The U.S.’</a:t>
            </a:r>
            <a:r>
              <a:rPr lang="en-US" b="1" dirty="0"/>
              <a:t>s</a:t>
            </a:r>
            <a:r>
              <a:rPr lang="en-US" sz="3000" b="1" dirty="0">
                <a:latin typeface="Garamond" panose="02020404030301010803" pitchFamily="18" charset="0"/>
              </a:rPr>
              <a:t> First National Action Plan for 'Responsible Conduct in Business'</a:t>
            </a:r>
            <a:endParaRPr lang="en-US" sz="3000" dirty="0"/>
          </a:p>
        </p:txBody>
      </p:sp>
      <p:sp>
        <p:nvSpPr>
          <p:cNvPr id="4" name="TextBox 3">
            <a:extLst>
              <a:ext uri="{FF2B5EF4-FFF2-40B4-BE49-F238E27FC236}">
                <a16:creationId xmlns:a16="http://schemas.microsoft.com/office/drawing/2014/main" xmlns="" id="{8A4B4B18-75DC-0A45-87CE-3BAE542F13D0}"/>
              </a:ext>
            </a:extLst>
          </p:cNvPr>
          <p:cNvSpPr txBox="1"/>
          <p:nvPr/>
        </p:nvSpPr>
        <p:spPr>
          <a:xfrm>
            <a:off x="8294507" y="5269230"/>
            <a:ext cx="4834890" cy="369332"/>
          </a:xfrm>
          <a:prstGeom prst="rect">
            <a:avLst/>
          </a:prstGeom>
          <a:noFill/>
        </p:spPr>
        <p:txBody>
          <a:bodyPr wrap="square" rtlCol="0">
            <a:spAutoFit/>
          </a:bodyPr>
          <a:lstStyle/>
          <a:p>
            <a:r>
              <a:rPr lang="en-US" b="1" dirty="0"/>
              <a:t>With Taylor Boren, Esq.</a:t>
            </a:r>
          </a:p>
        </p:txBody>
      </p:sp>
    </p:spTree>
    <p:extLst>
      <p:ext uri="{BB962C8B-B14F-4D97-AF65-F5344CB8AC3E}">
        <p14:creationId xmlns:p14="http://schemas.microsoft.com/office/powerpoint/2010/main" xmlns="" val="2085631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5291F3-C7AA-2745-8996-F4C0AF6C0478}"/>
              </a:ext>
            </a:extLst>
          </p:cNvPr>
          <p:cNvSpPr>
            <a:spLocks noGrp="1"/>
          </p:cNvSpPr>
          <p:nvPr>
            <p:ph type="title"/>
          </p:nvPr>
        </p:nvSpPr>
        <p:spPr/>
        <p:txBody>
          <a:bodyPr/>
          <a:lstStyle/>
          <a:p>
            <a:r>
              <a:rPr lang="en-US" dirty="0"/>
              <a:t/>
            </a:r>
            <a:br>
              <a:rPr lang="en-US" dirty="0"/>
            </a:br>
            <a:r>
              <a:rPr lang="en-US" dirty="0"/>
              <a:t>U.S. National Action PLAN (NAP) ORIGINS</a:t>
            </a:r>
          </a:p>
        </p:txBody>
      </p:sp>
      <p:sp>
        <p:nvSpPr>
          <p:cNvPr id="3" name="Content Placeholder 2">
            <a:extLst>
              <a:ext uri="{FF2B5EF4-FFF2-40B4-BE49-F238E27FC236}">
                <a16:creationId xmlns:a16="http://schemas.microsoft.com/office/drawing/2014/main" xmlns="" id="{851C8BFA-EF2B-9942-90C6-64414ACACFE9}"/>
              </a:ext>
            </a:extLst>
          </p:cNvPr>
          <p:cNvSpPr>
            <a:spLocks noGrp="1"/>
          </p:cNvSpPr>
          <p:nvPr>
            <p:ph idx="1"/>
          </p:nvPr>
        </p:nvSpPr>
        <p:spPr/>
        <p:txBody>
          <a:bodyPr/>
          <a:lstStyle/>
          <a:p>
            <a:r>
              <a:rPr lang="en-US" b="1" dirty="0"/>
              <a:t>President Barack Obama</a:t>
            </a:r>
            <a:r>
              <a:rPr lang="en-US" dirty="0"/>
              <a:t>:</a:t>
            </a:r>
          </a:p>
          <a:p>
            <a:pPr lvl="1"/>
            <a:r>
              <a:rPr lang="en-US" dirty="0"/>
              <a:t>“ The United States will develop a National Action Plan to promote and incentivize responsible business conduct, including with respect to transparency and anticorruption, consistent with the U.N. Guiding Principles on Business and Human Rights and the OECD Guidelines on Multinational Enterprises.” – ”Open Government Meeting” at UN, 09/2014</a:t>
            </a:r>
          </a:p>
          <a:p>
            <a:pPr lvl="1"/>
            <a:endParaRPr lang="en-US" dirty="0"/>
          </a:p>
        </p:txBody>
      </p:sp>
    </p:spTree>
    <p:extLst>
      <p:ext uri="{BB962C8B-B14F-4D97-AF65-F5344CB8AC3E}">
        <p14:creationId xmlns:p14="http://schemas.microsoft.com/office/powerpoint/2010/main" xmlns="" val="400537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9E12CF-16AD-2842-8DF3-482FA326A387}"/>
              </a:ext>
            </a:extLst>
          </p:cNvPr>
          <p:cNvSpPr>
            <a:spLocks noGrp="1"/>
          </p:cNvSpPr>
          <p:nvPr>
            <p:ph type="title"/>
          </p:nvPr>
        </p:nvSpPr>
        <p:spPr/>
        <p:txBody>
          <a:bodyPr/>
          <a:lstStyle/>
          <a:p>
            <a:r>
              <a:rPr lang="en-US" dirty="0"/>
              <a:t/>
            </a:r>
            <a:br>
              <a:rPr lang="en-US" dirty="0"/>
            </a:br>
            <a:r>
              <a:rPr lang="en-US" dirty="0"/>
              <a:t>NAP Development Process</a:t>
            </a:r>
          </a:p>
        </p:txBody>
      </p:sp>
      <p:sp>
        <p:nvSpPr>
          <p:cNvPr id="3" name="Content Placeholder 2">
            <a:extLst>
              <a:ext uri="{FF2B5EF4-FFF2-40B4-BE49-F238E27FC236}">
                <a16:creationId xmlns:a16="http://schemas.microsoft.com/office/drawing/2014/main" xmlns="" id="{F3C8852A-D313-3F4D-99BA-DF72483C1390}"/>
              </a:ext>
            </a:extLst>
          </p:cNvPr>
          <p:cNvSpPr>
            <a:spLocks noGrp="1"/>
          </p:cNvSpPr>
          <p:nvPr>
            <p:ph idx="1"/>
          </p:nvPr>
        </p:nvSpPr>
        <p:spPr/>
        <p:txBody>
          <a:bodyPr/>
          <a:lstStyle/>
          <a:p>
            <a:r>
              <a:rPr lang="en-US" dirty="0"/>
              <a:t>Between 2014 and 2015, the U.S. government worked closely with stakeholders throughout the development of the National Action Plan, including U.S. businesses and civil society, through a series of open dialogues, hosted by various independent organizations, during which stakeholders exchanged ideas on the National Action Plan process and content. </a:t>
            </a:r>
          </a:p>
          <a:p>
            <a:r>
              <a:rPr lang="en-US" dirty="0"/>
              <a:t>The U.S. government aimed to encourage and model good practices by leveraging its purchasing power, which totals more than $450 billion for goods and services each year, including nearly $25 billion on services performed overseas.</a:t>
            </a:r>
          </a:p>
        </p:txBody>
      </p:sp>
    </p:spTree>
    <p:extLst>
      <p:ext uri="{BB962C8B-B14F-4D97-AF65-F5344CB8AC3E}">
        <p14:creationId xmlns:p14="http://schemas.microsoft.com/office/powerpoint/2010/main" xmlns="" val="1065380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34F372-9444-F149-9778-04446EA62CC4}"/>
              </a:ext>
            </a:extLst>
          </p:cNvPr>
          <p:cNvSpPr>
            <a:spLocks noGrp="1"/>
          </p:cNvSpPr>
          <p:nvPr>
            <p:ph type="title"/>
          </p:nvPr>
        </p:nvSpPr>
        <p:spPr/>
        <p:txBody>
          <a:bodyPr>
            <a:normAutofit/>
          </a:bodyPr>
          <a:lstStyle/>
          <a:p>
            <a:r>
              <a:rPr lang="en-US" dirty="0"/>
              <a:t/>
            </a:r>
            <a:br>
              <a:rPr lang="en-US" dirty="0"/>
            </a:br>
            <a:r>
              <a:rPr lang="en-US" dirty="0"/>
              <a:t>INHERENTLY ASPIRATIONAL</a:t>
            </a:r>
          </a:p>
        </p:txBody>
      </p:sp>
      <p:sp>
        <p:nvSpPr>
          <p:cNvPr id="3" name="Content Placeholder 2">
            <a:extLst>
              <a:ext uri="{FF2B5EF4-FFF2-40B4-BE49-F238E27FC236}">
                <a16:creationId xmlns:a16="http://schemas.microsoft.com/office/drawing/2014/main" xmlns="" id="{613D83E3-A7C4-AB46-8CDB-8A1DB85FB8D8}"/>
              </a:ext>
            </a:extLst>
          </p:cNvPr>
          <p:cNvSpPr>
            <a:spLocks noGrp="1"/>
          </p:cNvSpPr>
          <p:nvPr>
            <p:ph idx="1"/>
          </p:nvPr>
        </p:nvSpPr>
        <p:spPr/>
        <p:txBody>
          <a:bodyPr/>
          <a:lstStyle/>
          <a:p>
            <a:r>
              <a:rPr lang="en-US" dirty="0"/>
              <a:t>“The NAP is focused on the greatest risks and opportunities for furthering [Responsible Business Conduct] abroad. The U.S. government encourages all U.S. companies to implement the voluntary best practices contained in the OECD Guidelines, UN Guiding Principles, and other relevant frameworks consistent with U.S. law and policy.”</a:t>
            </a:r>
          </a:p>
          <a:p>
            <a:pPr marL="1371600" lvl="3" indent="0">
              <a:buNone/>
            </a:pPr>
            <a:r>
              <a:rPr lang="en-US" sz="1000" b="1" dirty="0"/>
              <a:t>		</a:t>
            </a:r>
            <a:r>
              <a:rPr lang="en-US" sz="1600" b="1" dirty="0"/>
              <a:t>U.S. State Department, “Responsible Business Conduct” 16/12/2016</a:t>
            </a:r>
          </a:p>
        </p:txBody>
      </p:sp>
    </p:spTree>
    <p:extLst>
      <p:ext uri="{BB962C8B-B14F-4D97-AF65-F5344CB8AC3E}">
        <p14:creationId xmlns:p14="http://schemas.microsoft.com/office/powerpoint/2010/main" xmlns="" val="1916834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4338BB-AF03-F34D-BFFB-7FC2B0D8BB34}"/>
              </a:ext>
            </a:extLst>
          </p:cNvPr>
          <p:cNvSpPr>
            <a:spLocks noGrp="1"/>
          </p:cNvSpPr>
          <p:nvPr>
            <p:ph type="title"/>
          </p:nvPr>
        </p:nvSpPr>
        <p:spPr/>
        <p:txBody>
          <a:bodyPr/>
          <a:lstStyle/>
          <a:p>
            <a:r>
              <a:rPr lang="en-US" dirty="0"/>
              <a:t/>
            </a:r>
            <a:br>
              <a:rPr lang="en-US" dirty="0"/>
            </a:br>
            <a:r>
              <a:rPr lang="en-US" dirty="0"/>
              <a:t>Ideals of the U.S. National Action Plan</a:t>
            </a:r>
          </a:p>
        </p:txBody>
      </p:sp>
      <p:sp>
        <p:nvSpPr>
          <p:cNvPr id="3" name="Content Placeholder 2">
            <a:extLst>
              <a:ext uri="{FF2B5EF4-FFF2-40B4-BE49-F238E27FC236}">
                <a16:creationId xmlns:a16="http://schemas.microsoft.com/office/drawing/2014/main" xmlns="" id="{C85C92BA-CBC1-DD47-B198-886E54EA38ED}"/>
              </a:ext>
            </a:extLst>
          </p:cNvPr>
          <p:cNvSpPr>
            <a:spLocks noGrp="1"/>
          </p:cNvSpPr>
          <p:nvPr>
            <p:ph idx="1"/>
          </p:nvPr>
        </p:nvSpPr>
        <p:spPr/>
        <p:txBody>
          <a:bodyPr>
            <a:normAutofit fontScale="92500" lnSpcReduction="20000"/>
          </a:bodyPr>
          <a:lstStyle/>
          <a:p>
            <a:r>
              <a:rPr lang="en-US" b="1" dirty="0"/>
              <a:t>Require transparency</a:t>
            </a:r>
            <a:r>
              <a:rPr lang="en-US" dirty="0"/>
              <a:t> of government supply chains—the essential first step,</a:t>
            </a:r>
          </a:p>
          <a:p>
            <a:r>
              <a:rPr lang="en-US" b="1" dirty="0"/>
              <a:t>Expand the scope of protection</a:t>
            </a:r>
            <a:r>
              <a:rPr lang="en-US" dirty="0"/>
              <a:t> beyond trafficking (and forced labor) to include child labor, discrimination, illegal wages and hours, unsafe working conditions, and denial of fundamental freedoms,</a:t>
            </a:r>
          </a:p>
          <a:p>
            <a:r>
              <a:rPr lang="en-US" b="1" dirty="0"/>
              <a:t>Require independent monitoring</a:t>
            </a:r>
            <a:r>
              <a:rPr lang="en-US" dirty="0"/>
              <a:t> that is worker-centered and accountable to the government, not to producers who employ the social auditors,</a:t>
            </a:r>
          </a:p>
          <a:p>
            <a:r>
              <a:rPr lang="en-US" b="1" dirty="0"/>
              <a:t>Harmonize purchasing power</a:t>
            </a:r>
            <a:r>
              <a:rPr lang="en-US" dirty="0"/>
              <a:t> in order to facilitate a common market for decent work and respect for human rights.</a:t>
            </a:r>
          </a:p>
          <a:p>
            <a:pPr lvl="8"/>
            <a:endParaRPr lang="en-US" dirty="0"/>
          </a:p>
          <a:p>
            <a:pPr lvl="8"/>
            <a:r>
              <a:rPr lang="en-US" dirty="0"/>
              <a:t>SOURCE: </a:t>
            </a:r>
            <a:r>
              <a:rPr lang="en-US" b="1" dirty="0"/>
              <a:t>Author: Intl. Corporate Accountability Roundtable &amp; Prof. Robert </a:t>
            </a:r>
            <a:r>
              <a:rPr lang="en-US" b="1" dirty="0" err="1"/>
              <a:t>Stumberg</a:t>
            </a:r>
            <a:r>
              <a:rPr lang="en-US" b="1" dirty="0"/>
              <a:t>, Georgetown Univ. Law Center</a:t>
            </a:r>
            <a:endParaRPr lang="en-US" dirty="0"/>
          </a:p>
          <a:p>
            <a:endParaRPr lang="en-US" dirty="0"/>
          </a:p>
        </p:txBody>
      </p:sp>
    </p:spTree>
    <p:extLst>
      <p:ext uri="{BB962C8B-B14F-4D97-AF65-F5344CB8AC3E}">
        <p14:creationId xmlns:p14="http://schemas.microsoft.com/office/powerpoint/2010/main" xmlns="" val="180454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462A38-7116-7F47-AD26-5AFBAC892011}"/>
              </a:ext>
            </a:extLst>
          </p:cNvPr>
          <p:cNvSpPr>
            <a:spLocks noGrp="1"/>
          </p:cNvSpPr>
          <p:nvPr>
            <p:ph type="title"/>
          </p:nvPr>
        </p:nvSpPr>
        <p:spPr/>
        <p:txBody>
          <a:bodyPr/>
          <a:lstStyle/>
          <a:p>
            <a:r>
              <a:rPr lang="en-US" dirty="0"/>
              <a:t/>
            </a:r>
            <a:br>
              <a:rPr lang="en-US" dirty="0"/>
            </a:br>
            <a:r>
              <a:rPr lang="en-US" dirty="0"/>
              <a:t>Bypassing an indifferent Congress</a:t>
            </a:r>
          </a:p>
        </p:txBody>
      </p:sp>
      <p:sp>
        <p:nvSpPr>
          <p:cNvPr id="3" name="Content Placeholder 2">
            <a:extLst>
              <a:ext uri="{FF2B5EF4-FFF2-40B4-BE49-F238E27FC236}">
                <a16:creationId xmlns:a16="http://schemas.microsoft.com/office/drawing/2014/main" xmlns="" id="{1B37158D-7482-DE4A-889D-015553B5D6FE}"/>
              </a:ext>
            </a:extLst>
          </p:cNvPr>
          <p:cNvSpPr>
            <a:spLocks noGrp="1"/>
          </p:cNvSpPr>
          <p:nvPr>
            <p:ph idx="1"/>
          </p:nvPr>
        </p:nvSpPr>
        <p:spPr/>
        <p:txBody>
          <a:bodyPr/>
          <a:lstStyle/>
          <a:p>
            <a:r>
              <a:rPr lang="en-US" dirty="0"/>
              <a:t>The Executive Orders and regulations listed below are examples of U.S. government actions designed to lead by example and help promote the responsible conduct of businesses operating in the United States and abroad.</a:t>
            </a:r>
          </a:p>
          <a:p>
            <a:pPr lvl="1"/>
            <a:r>
              <a:rPr lang="en-US" dirty="0"/>
              <a:t>“Strengthening Protections against Trafficking in Persons in Federal Contracts” (E.O. 13627),</a:t>
            </a:r>
          </a:p>
          <a:p>
            <a:pPr lvl="1"/>
            <a:r>
              <a:rPr lang="en-US" dirty="0"/>
              <a:t>“Non-Retaliation for Disclosure of Compensation Information” (E.O. 13665),</a:t>
            </a:r>
          </a:p>
          <a:p>
            <a:pPr lvl="1"/>
            <a:r>
              <a:rPr lang="en-US" dirty="0"/>
              <a:t>“Further Amendments to Executive Order 11478 [&amp; E.O. 11246], Equal Employment Opportunity in the Federal Government (E.O. 13672),</a:t>
            </a:r>
          </a:p>
          <a:p>
            <a:pPr lvl="1"/>
            <a:r>
              <a:rPr lang="en-US" dirty="0"/>
              <a:t>“Establishing Paid Sick Leave for Federal Contractors” (E.O. 13706)</a:t>
            </a:r>
          </a:p>
        </p:txBody>
      </p:sp>
    </p:spTree>
    <p:extLst>
      <p:ext uri="{BB962C8B-B14F-4D97-AF65-F5344CB8AC3E}">
        <p14:creationId xmlns:p14="http://schemas.microsoft.com/office/powerpoint/2010/main" xmlns="" val="366437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5B0983-D6CB-FE4B-9124-902DBD03E707}"/>
              </a:ext>
            </a:extLst>
          </p:cNvPr>
          <p:cNvSpPr>
            <a:spLocks noGrp="1"/>
          </p:cNvSpPr>
          <p:nvPr>
            <p:ph type="title"/>
          </p:nvPr>
        </p:nvSpPr>
        <p:spPr/>
        <p:txBody>
          <a:bodyPr/>
          <a:lstStyle/>
          <a:p>
            <a:r>
              <a:rPr lang="en-US" dirty="0"/>
              <a:t/>
            </a:r>
            <a:br>
              <a:rPr lang="en-US" dirty="0"/>
            </a:br>
            <a:r>
              <a:rPr lang="en-US" dirty="0"/>
              <a:t>Present Day</a:t>
            </a:r>
          </a:p>
        </p:txBody>
      </p:sp>
      <p:sp>
        <p:nvSpPr>
          <p:cNvPr id="3" name="Content Placeholder 2">
            <a:extLst>
              <a:ext uri="{FF2B5EF4-FFF2-40B4-BE49-F238E27FC236}">
                <a16:creationId xmlns:a16="http://schemas.microsoft.com/office/drawing/2014/main" xmlns="" id="{462C344C-8C36-5B43-9787-63E806523FE6}"/>
              </a:ext>
            </a:extLst>
          </p:cNvPr>
          <p:cNvSpPr>
            <a:spLocks noGrp="1"/>
          </p:cNvSpPr>
          <p:nvPr>
            <p:ph idx="1"/>
          </p:nvPr>
        </p:nvSpPr>
        <p:spPr>
          <a:xfrm>
            <a:off x="1451579" y="2015732"/>
            <a:ext cx="9603275" cy="3450613"/>
          </a:xfrm>
        </p:spPr>
        <p:txBody>
          <a:bodyPr/>
          <a:lstStyle/>
          <a:p>
            <a:r>
              <a:rPr lang="en-US" b="1" dirty="0"/>
              <a:t>Advantages</a:t>
            </a:r>
            <a:endParaRPr lang="en-US" dirty="0"/>
          </a:p>
          <a:p>
            <a:pPr lvl="1"/>
            <a:r>
              <a:rPr lang="en-US" dirty="0"/>
              <a:t>Aspirational Document, Providing Template to Shareholders</a:t>
            </a:r>
          </a:p>
          <a:p>
            <a:pPr lvl="1"/>
            <a:r>
              <a:rPr lang="en-US" dirty="0"/>
              <a:t>Conformity with Global Community</a:t>
            </a:r>
          </a:p>
          <a:p>
            <a:r>
              <a:rPr lang="en-US" b="1" dirty="0"/>
              <a:t>Drawbacks</a:t>
            </a:r>
          </a:p>
          <a:p>
            <a:pPr lvl="1"/>
            <a:r>
              <a:rPr lang="en-US" dirty="0"/>
              <a:t>Current Administration Does Not Prioritize Anticorruption</a:t>
            </a:r>
          </a:p>
          <a:p>
            <a:pPr lvl="1"/>
            <a:r>
              <a:rPr lang="en-US" dirty="0"/>
              <a:t>Congress Has Largely Failed to Act</a:t>
            </a:r>
          </a:p>
          <a:p>
            <a:pPr lvl="1"/>
            <a:r>
              <a:rPr lang="en-US" dirty="0"/>
              <a:t>U.S. “Go-It-Alone” Paradigm Is Deeply Entrenched</a:t>
            </a:r>
          </a:p>
          <a:p>
            <a:pPr marL="457200" lvl="1" indent="0">
              <a:buNone/>
            </a:pPr>
            <a:endParaRPr lang="en-US" dirty="0"/>
          </a:p>
        </p:txBody>
      </p:sp>
    </p:spTree>
    <p:extLst>
      <p:ext uri="{BB962C8B-B14F-4D97-AF65-F5344CB8AC3E}">
        <p14:creationId xmlns:p14="http://schemas.microsoft.com/office/powerpoint/2010/main" xmlns="" val="2437782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5B6CF0-BA04-5B4C-962D-A0E2F14BE562}"/>
              </a:ext>
            </a:extLst>
          </p:cNvPr>
          <p:cNvSpPr>
            <a:spLocks noGrp="1"/>
          </p:cNvSpPr>
          <p:nvPr>
            <p:ph type="title"/>
          </p:nvPr>
        </p:nvSpPr>
        <p:spPr/>
        <p:txBody>
          <a:bodyPr/>
          <a:lstStyle/>
          <a:p>
            <a:r>
              <a:rPr lang="en-US" dirty="0"/>
              <a:t/>
            </a:r>
            <a:br>
              <a:rPr lang="en-US" dirty="0"/>
            </a:br>
            <a:r>
              <a:rPr lang="en-US" dirty="0"/>
              <a:t>U.S. Approach: The Carrot vs. The Stick</a:t>
            </a:r>
          </a:p>
        </p:txBody>
      </p:sp>
      <p:sp>
        <p:nvSpPr>
          <p:cNvPr id="3" name="Content Placeholder 2">
            <a:extLst>
              <a:ext uri="{FF2B5EF4-FFF2-40B4-BE49-F238E27FC236}">
                <a16:creationId xmlns:a16="http://schemas.microsoft.com/office/drawing/2014/main" xmlns="" id="{F63306F9-28AC-EC41-9229-9C44A68B51D0}"/>
              </a:ext>
            </a:extLst>
          </p:cNvPr>
          <p:cNvSpPr>
            <a:spLocks noGrp="1"/>
          </p:cNvSpPr>
          <p:nvPr>
            <p:ph idx="1"/>
          </p:nvPr>
        </p:nvSpPr>
        <p:spPr/>
        <p:txBody>
          <a:bodyPr/>
          <a:lstStyle/>
          <a:p>
            <a:r>
              <a:rPr lang="en-US" dirty="0"/>
              <a:t>The U.S.’s enforcement of the NAP has largely been through “staying course” through previously enacted laws, already on the legislative books, including:</a:t>
            </a:r>
          </a:p>
          <a:p>
            <a:pPr lvl="1"/>
            <a:r>
              <a:rPr lang="en-US" dirty="0"/>
              <a:t>The U.S. Foreign Corrupt Practices Act of 1977 (FCPA),</a:t>
            </a:r>
          </a:p>
          <a:p>
            <a:pPr lvl="1"/>
            <a:r>
              <a:rPr lang="en-US" dirty="0"/>
              <a:t>The “No Safe Haven” Initiative,</a:t>
            </a:r>
          </a:p>
          <a:p>
            <a:pPr lvl="1"/>
            <a:r>
              <a:rPr lang="en-US" dirty="0" err="1"/>
              <a:t>Kleptocracy</a:t>
            </a:r>
            <a:r>
              <a:rPr lang="en-US" dirty="0"/>
              <a:t> Asset Recovery Initiative,</a:t>
            </a:r>
          </a:p>
          <a:p>
            <a:pPr lvl="1"/>
            <a:r>
              <a:rPr lang="en-US" dirty="0"/>
              <a:t>Trafficking Victims Protection Act,</a:t>
            </a:r>
          </a:p>
          <a:p>
            <a:pPr lvl="1"/>
            <a:r>
              <a:rPr lang="en-US" dirty="0"/>
              <a:t>International Emergency Economic Powers Act</a:t>
            </a:r>
          </a:p>
          <a:p>
            <a:pPr lvl="1"/>
            <a:endParaRPr lang="en-US" dirty="0"/>
          </a:p>
        </p:txBody>
      </p:sp>
    </p:spTree>
    <p:extLst>
      <p:ext uri="{BB962C8B-B14F-4D97-AF65-F5344CB8AC3E}">
        <p14:creationId xmlns:p14="http://schemas.microsoft.com/office/powerpoint/2010/main" xmlns="" val="3993275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90F568-DF24-E54C-BF15-C1BEBCABB44B}"/>
              </a:ext>
            </a:extLst>
          </p:cNvPr>
          <p:cNvSpPr>
            <a:spLocks noGrp="1"/>
          </p:cNvSpPr>
          <p:nvPr>
            <p:ph type="title"/>
          </p:nvPr>
        </p:nvSpPr>
        <p:spPr/>
        <p:txBody>
          <a:bodyPr/>
          <a:lstStyle/>
          <a:p>
            <a:r>
              <a:rPr lang="en-US" dirty="0"/>
              <a:t/>
            </a:r>
            <a:br>
              <a:rPr lang="en-US" dirty="0"/>
            </a:br>
            <a:r>
              <a:rPr lang="en-US" dirty="0"/>
              <a:t>Thank you</a:t>
            </a:r>
          </a:p>
        </p:txBody>
      </p:sp>
      <p:sp>
        <p:nvSpPr>
          <p:cNvPr id="3" name="Content Placeholder 2">
            <a:extLst>
              <a:ext uri="{FF2B5EF4-FFF2-40B4-BE49-F238E27FC236}">
                <a16:creationId xmlns:a16="http://schemas.microsoft.com/office/drawing/2014/main" xmlns="" id="{35EE03AD-2D74-444D-A4F6-F39CFF31C3F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xmlns="" val="44688871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656</TotalTime>
  <Words>1925</Words>
  <Application>Microsoft Office PowerPoint</Application>
  <PresentationFormat>Custom</PresentationFormat>
  <Paragraphs>67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Gallery</vt:lpstr>
      <vt:lpstr>Combatting Corruption and Recognizing Human RIGHTS:</vt:lpstr>
      <vt:lpstr> U.S. National Action PLAN (NAP) ORIGINS</vt:lpstr>
      <vt:lpstr> NAP Development Process</vt:lpstr>
      <vt:lpstr> INHERENTLY ASPIRATIONAL</vt:lpstr>
      <vt:lpstr> Ideals of the U.S. National Action Plan</vt:lpstr>
      <vt:lpstr> Bypassing an indifferent Congress</vt:lpstr>
      <vt:lpstr> Present Day</vt:lpstr>
      <vt:lpstr> U.S. Approach: The Carrot vs. The Stick</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Combatting Corruption and Recognizing Human RIGHTS:</dc:title>
  <dc:creator>tboren</dc:creator>
  <cp:lastModifiedBy>user</cp:lastModifiedBy>
  <cp:revision>9</cp:revision>
  <dcterms:created xsi:type="dcterms:W3CDTF">2018-09-25T19:45:08Z</dcterms:created>
  <dcterms:modified xsi:type="dcterms:W3CDTF">2018-10-05T07:37:15Z</dcterms:modified>
</cp:coreProperties>
</file>