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33475" y="744538"/>
            <a:ext cx="4532313" cy="3722687"/>
          </a:xfrm>
          <a:custGeom>
            <a:avLst/>
            <a:gdLst>
              <a:gd name="T0" fmla="*/ 0 w 120000"/>
              <a:gd name="T1" fmla="*/ 0 h 120000"/>
              <a:gd name="T2" fmla="*/ 4532313 w 120000"/>
              <a:gd name="T3" fmla="*/ 0 h 120000"/>
              <a:gd name="T4" fmla="*/ 45323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59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fontAlgn="base">
      <a:spcBef>
        <a:spcPct val="0"/>
      </a:spcBef>
      <a:spcAft>
        <a:spcPct val="0"/>
      </a:spcAft>
      <a:buClr>
        <a:srgbClr val="000000"/>
      </a:buClr>
      <a:buFont typeface="Arial" pitchFamily="34" charset="0"/>
      <a:defRPr kumimoji="1"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1pPr>
    <a:lvl2pPr marL="742950" lvl="1" indent="-285750" algn="l" rtl="0" fontAlgn="base">
      <a:spcBef>
        <a:spcPct val="0"/>
      </a:spcBef>
      <a:spcAft>
        <a:spcPct val="0"/>
      </a:spcAft>
      <a:buClr>
        <a:srgbClr val="000000"/>
      </a:buClr>
      <a:buFont typeface="Arial" pitchFamily="34" charset="0"/>
      <a:defRPr kumimoji="1"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2pPr>
    <a:lvl3pPr marL="1143000" lvl="2" indent="-228600" algn="l" rtl="0" fontAlgn="base">
      <a:spcBef>
        <a:spcPct val="0"/>
      </a:spcBef>
      <a:spcAft>
        <a:spcPct val="0"/>
      </a:spcAft>
      <a:buClr>
        <a:srgbClr val="000000"/>
      </a:buClr>
      <a:buFont typeface="Arial" pitchFamily="34" charset="0"/>
      <a:defRPr kumimoji="1"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3pPr>
    <a:lvl4pPr marL="1600200" lvl="3" indent="-228600" algn="l" rtl="0" fontAlgn="base">
      <a:spcBef>
        <a:spcPct val="0"/>
      </a:spcBef>
      <a:spcAft>
        <a:spcPct val="0"/>
      </a:spcAft>
      <a:buClr>
        <a:srgbClr val="000000"/>
      </a:buClr>
      <a:buFont typeface="Arial" pitchFamily="34" charset="0"/>
      <a:defRPr kumimoji="1"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4pPr>
    <a:lvl5pPr marL="2057400" lvl="4" indent="-228600" algn="l" rtl="0" fontAlgn="base">
      <a:spcBef>
        <a:spcPct val="0"/>
      </a:spcBef>
      <a:spcAft>
        <a:spcPct val="0"/>
      </a:spcAft>
      <a:buClr>
        <a:srgbClr val="000000"/>
      </a:buClr>
      <a:buFont typeface="Arial" pitchFamily="34" charset="0"/>
      <a:defRPr kumimoji="1"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136;p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Google Shape;137;p1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Google Shape;200;g3f66d9c675_0_1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Google Shape;201;g3f66d9c675_0_14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Google Shape;207;g3f66d9c675_0_2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Google Shape;208;g3f66d9c675_0_20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Google Shape;214;p1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Google Shape;215;p17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Google Shape;142;p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Google Shape;143;p2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Google Shape;148;p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Google Shape;149;p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Google Shape;155;p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Google Shape;156;p4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Google Shape;162;p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Google Shape;163;p5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Google Shape;169;g3f66d9c675_0_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Google Shape;170;g3f66d9c675_0_5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Google Shape;176;p8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Google Shape;177;p8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Google Shape;184;p1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Google Shape;185;p10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Google Shape;193;p1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kumimoji="0" lang="en-US" sz="11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Google Shape;194;p16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>
              <a:gd name="T0" fmla="*/ 0 w 120000"/>
              <a:gd name="T1" fmla="*/ 0 h 120000"/>
              <a:gd name="T2" fmla="*/ 6615113 w 120000"/>
              <a:gd name="T3" fmla="*/ 0 h 120000"/>
              <a:gd name="T4" fmla="*/ 6615113 w 120000"/>
              <a:gd name="T5" fmla="*/ 3722687 h 120000"/>
              <a:gd name="T6" fmla="*/ 0 w 120000"/>
              <a:gd name="T7" fmla="*/ 372268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об’єкт" type="obj">
  <p:cSld name="Заголовок і об’є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estrial"/>
              <a:buNone/>
              <a:def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8A93A-03D0-413B-B348-44CDBD1799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анорамна фотографія з підписом">
  <p:cSld name="Панорамна фотографія з підписом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estrial"/>
              <a:buNone/>
              <a:def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>
            <a:spLocks noGrp="1"/>
          </p:cNvSpPr>
          <p:nvPr>
            <p:ph type="pic" idx="2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anchor="t"/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lvl="0"/>
            <a:endParaRPr noProof="0">
              <a:sym typeface="Questrial"/>
            </a:endParaRPr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4083E-F4F0-4308-BFEB-A0C051848E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 та підпис">
  <p:cSld name="Назва та підпис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Questrial"/>
              <a:buNone/>
              <a:defRPr sz="32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103E8-F08F-421F-981E-D080FBB725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з підписом">
  <p:cSld name="Цитата з підписом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13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sz="8000">
                <a:solidFill>
                  <a:srgbClr val="FFFFFF"/>
                </a:solidFill>
                <a:latin typeface="Questrial" charset="0"/>
                <a:sym typeface="Questrial" charset="0"/>
              </a:rPr>
              <a:t>“</a:t>
            </a:r>
            <a:endParaRPr lang="ru-RU"/>
          </a:p>
        </p:txBody>
      </p:sp>
      <p:sp>
        <p:nvSpPr>
          <p:cNvPr id="6" name="Google Shape;100;p13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 algn="r"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sz="8000">
                <a:solidFill>
                  <a:srgbClr val="FFFFFF"/>
                </a:solidFill>
                <a:latin typeface="Questrial" charset="0"/>
                <a:sym typeface="Questrial" charset="0"/>
              </a:rPr>
              <a:t>”</a:t>
            </a:r>
            <a:endParaRPr lang="ru-RU"/>
          </a:p>
        </p:txBody>
      </p:sp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Questrial"/>
              <a:buNone/>
              <a:defRPr sz="32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body" idx="1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body" idx="2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" name="Google Shape;96;p13"/>
          <p:cNvSpPr txBox="1">
            <a:spLocks noGrp="1"/>
          </p:cNvSpPr>
          <p:nvPr>
            <p:ph type="dt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000" smtClean="0">
                <a:solidFill>
                  <a:srgbClr val="09304A"/>
                </a:solidFill>
                <a:latin typeface="Questrial" charset="0"/>
                <a:ea typeface="Arial" charset="0"/>
                <a:cs typeface="Questrial" charset="0"/>
                <a:sym typeface="Quest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8" name="Google Shape;97;p13"/>
          <p:cNvSpPr txBox="1">
            <a:spLocks noGrp="1"/>
          </p:cNvSpPr>
          <p:nvPr>
            <p:ph type="ft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000" smtClean="0">
                <a:solidFill>
                  <a:srgbClr val="09304A"/>
                </a:solidFill>
                <a:latin typeface="Questrial" charset="0"/>
                <a:ea typeface="Arial" charset="0"/>
                <a:cs typeface="Questrial" charset="0"/>
                <a:sym typeface="Quest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9" name="Google Shape;98;p13"/>
          <p:cNvSpPr txBox="1">
            <a:spLocks noGrp="1"/>
          </p:cNvSpPr>
          <p:nvPr>
            <p:ph type="sldNum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AA9D65A7-1BD9-40D7-8EA0-AE446A45E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артка назви">
  <p:cSld name="Картка назви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spcFirstLastPara="1" anchor="b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Questrial"/>
              <a:buNone/>
              <a:defRPr sz="32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DBCA2-11C5-4201-A093-6F42A0E10B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артка назви цитати">
  <p:cSld name="Картка назви цитати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14;p15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sz="8000">
                <a:solidFill>
                  <a:srgbClr val="FFFFFF"/>
                </a:solidFill>
                <a:latin typeface="Questrial" charset="0"/>
                <a:sym typeface="Questrial" charset="0"/>
              </a:rPr>
              <a:t>“</a:t>
            </a:r>
            <a:endParaRPr lang="ru-RU"/>
          </a:p>
        </p:txBody>
      </p:sp>
      <p:sp>
        <p:nvSpPr>
          <p:cNvPr id="6" name="Google Shape;115;p15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 algn="r"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sz="8000">
                <a:solidFill>
                  <a:srgbClr val="FFFFFF"/>
                </a:solidFill>
                <a:latin typeface="Questrial" charset="0"/>
                <a:sym typeface="Questrial" charset="0"/>
              </a:rPr>
              <a:t>”</a:t>
            </a:r>
            <a:endParaRPr lang="ru-RU"/>
          </a:p>
        </p:txBody>
      </p:sp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Questrial"/>
              <a:buNone/>
              <a:defRPr sz="32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spcFirstLastPara="1" anchor="b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2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" name="Google Shape;111;p15"/>
          <p:cNvSpPr txBox="1">
            <a:spLocks noGrp="1"/>
          </p:cNvSpPr>
          <p:nvPr>
            <p:ph type="dt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000" smtClean="0">
                <a:solidFill>
                  <a:srgbClr val="09304A"/>
                </a:solidFill>
                <a:latin typeface="Questrial" charset="0"/>
                <a:ea typeface="Arial" charset="0"/>
                <a:cs typeface="Questrial" charset="0"/>
                <a:sym typeface="Quest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8" name="Google Shape;112;p15"/>
          <p:cNvSpPr txBox="1">
            <a:spLocks noGrp="1"/>
          </p:cNvSpPr>
          <p:nvPr>
            <p:ph type="ft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000" smtClean="0">
                <a:solidFill>
                  <a:srgbClr val="09304A"/>
                </a:solidFill>
                <a:latin typeface="Questrial" charset="0"/>
                <a:ea typeface="Arial" charset="0"/>
                <a:cs typeface="Questrial" charset="0"/>
                <a:sym typeface="Quest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9" name="Google Shape;113;p15"/>
          <p:cNvSpPr txBox="1">
            <a:spLocks noGrp="1"/>
          </p:cNvSpPr>
          <p:nvPr>
            <p:ph type="sldNum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C7C0095-DF82-435C-8DBF-D736323F54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Істина/хибність">
  <p:cSld name="Істина/хибність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estrial"/>
              <a:buNone/>
              <a:def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anchor="b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2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D19E6-D15F-4CCA-BAA5-537D132000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вертикальний текст" type="vertTx">
  <p:cSld name="Заголовок і вертикальний текст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estrial"/>
              <a:buNone/>
              <a:def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 rot="5400000">
            <a:off x="3143778" y="-1773767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0C6B9-58F4-474E-95FC-E6117513D5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ий заголовок і текст" type="vertTitleAndTx">
  <p:cSld name="Вертикальний заголовок і текст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estrial"/>
              <a:buNone/>
              <a:def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21AE2-8D42-4BD9-AC02-5AF9AF2B0F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й слайд" type="title">
  <p:cSld name="Титульний слайд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9;p3"/>
          <p:cNvCxnSpPr>
            <a:cxnSpLocks noChangeShapeType="1"/>
          </p:cNvCxnSpPr>
          <p:nvPr/>
        </p:nvCxnSpPr>
        <p:spPr bwMode="auto">
          <a:xfrm flipH="1">
            <a:off x="8228013" y="7938"/>
            <a:ext cx="3810000" cy="38100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cxnSp>
        <p:nvCxnSpPr>
          <p:cNvPr id="5" name="Google Shape;30;p3"/>
          <p:cNvCxnSpPr>
            <a:cxnSpLocks noChangeShapeType="1"/>
          </p:cNvCxnSpPr>
          <p:nvPr/>
        </p:nvCxnSpPr>
        <p:spPr bwMode="auto">
          <a:xfrm flipH="1">
            <a:off x="6108700" y="92075"/>
            <a:ext cx="6080125" cy="608012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cxnSp>
        <p:nvCxnSpPr>
          <p:cNvPr id="6" name="Google Shape;31;p3"/>
          <p:cNvCxnSpPr>
            <a:cxnSpLocks noChangeShapeType="1"/>
          </p:cNvCxnSpPr>
          <p:nvPr/>
        </p:nvCxnSpPr>
        <p:spPr bwMode="auto">
          <a:xfrm flipH="1">
            <a:off x="7235825" y="228600"/>
            <a:ext cx="4953000" cy="49530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cxnSp>
        <p:nvCxnSpPr>
          <p:cNvPr id="7" name="Google Shape;32;p3"/>
          <p:cNvCxnSpPr>
            <a:cxnSpLocks noChangeShapeType="1"/>
          </p:cNvCxnSpPr>
          <p:nvPr/>
        </p:nvCxnSpPr>
        <p:spPr bwMode="auto">
          <a:xfrm flipH="1">
            <a:off x="7335838" y="31750"/>
            <a:ext cx="4852987" cy="4852988"/>
          </a:xfrm>
          <a:prstGeom prst="straightConnector1">
            <a:avLst/>
          </a:prstGeom>
          <a:noFill/>
          <a:ln w="317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cxnSp>
        <p:nvCxnSpPr>
          <p:cNvPr id="8" name="Google Shape;33;p3"/>
          <p:cNvCxnSpPr>
            <a:cxnSpLocks noChangeShapeType="1"/>
          </p:cNvCxnSpPr>
          <p:nvPr/>
        </p:nvCxnSpPr>
        <p:spPr bwMode="auto">
          <a:xfrm flipH="1">
            <a:off x="7845425" y="609600"/>
            <a:ext cx="4343400" cy="4343400"/>
          </a:xfrm>
          <a:prstGeom prst="straightConnector1">
            <a:avLst/>
          </a:prstGeom>
          <a:noFill/>
          <a:ln w="317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sp>
        <p:nvSpPr>
          <p:cNvPr id="24" name="Google Shape;24;p3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anchor="b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Questrial"/>
              <a:buNone/>
              <a:defRPr sz="4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R="0" lvl="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Noto Sans Symbols"/>
              <a:buNone/>
              <a:defRPr sz="21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ctr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" name="Google Shape;26;p3"/>
          <p:cNvSpPr txBox="1">
            <a:spLocks noGrp="1"/>
          </p:cNvSpPr>
          <p:nvPr>
            <p:ph type="dt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000" smtClean="0">
                <a:solidFill>
                  <a:srgbClr val="09304A"/>
                </a:solidFill>
                <a:latin typeface="Questrial" charset="0"/>
                <a:ea typeface="Arial" charset="0"/>
                <a:cs typeface="Questrial" charset="0"/>
                <a:sym typeface="Quest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" name="Google Shape;27;p3"/>
          <p:cNvSpPr txBox="1">
            <a:spLocks noGrp="1"/>
          </p:cNvSpPr>
          <p:nvPr>
            <p:ph type="ft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000" smtClean="0">
                <a:solidFill>
                  <a:srgbClr val="09304A"/>
                </a:solidFill>
                <a:latin typeface="Questrial" charset="0"/>
                <a:ea typeface="Arial" charset="0"/>
                <a:cs typeface="Questrial" charset="0"/>
                <a:sym typeface="Quest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1" name="Google Shape;28;p3"/>
          <p:cNvSpPr txBox="1">
            <a:spLocks noGrp="1"/>
          </p:cNvSpPr>
          <p:nvPr>
            <p:ph type="sldNum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5E02C36F-552D-4D41-B544-A7981AEF01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озділу" type="secHead">
  <p:cSld name="Заголовок розділу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spcFirstLastPara="1" anchor="b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estrial"/>
              <a:buNone/>
              <a:def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51610-4296-4A60-A7CC-629C90089F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’єкти" type="twoObj">
  <p:cSld name="Два об’єкти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estrial"/>
              <a:buNone/>
              <a:def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B717B-48AC-42A7-9808-EA45851477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рівняння" type="twoTxTwoObj">
  <p:cSld name="Порівняння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estrial"/>
              <a:buNone/>
              <a:def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spcFirstLastPara="1" anchor="b"/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spcFirstLastPara="1" anchor="b"/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B07C5-1641-428A-A369-17C844233C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Лише заголовок" type="titleOnly">
  <p:cSld name="Лише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estrial"/>
              <a:buNone/>
              <a:def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BEC5D-A327-46FD-AC77-897821FE1A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ий слайд" type="blank">
  <p:cSld name="Пусти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AC4BE-69E8-4749-B2C3-B9FE6BE71D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міст із підписом" type="objTx">
  <p:cSld name="Вміст із підписом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anchor="b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estrial"/>
              <a:buNone/>
              <a:defRPr sz="2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0AE7E-5073-4972-889E-5F0BA79FA5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ображення з підписом" type="picTx">
  <p:cSld name="Зображення з підписом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anchor="b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anchor="t"/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lvl="0"/>
            <a:endParaRPr noProof="0">
              <a:sym typeface="Questrial"/>
            </a:endParaRPr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" name="Google Shape;14;p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5;p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16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82CBB-55F6-4C15-A35F-79FBD48BC6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oogle Shape;6;p1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9" cy="3208867"/>
          </a:xfrm>
        </p:grpSpPr>
        <p:cxnSp>
          <p:nvCxnSpPr>
            <p:cNvPr id="1032" name="Google Shape;7;p1"/>
            <p:cNvCxnSpPr>
              <a:cxnSpLocks noChangeShapeType="1"/>
            </p:cNvCxnSpPr>
            <p:nvPr/>
          </p:nvCxnSpPr>
          <p:spPr bwMode="auto"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33" name="Google Shape;8;p1"/>
            <p:cNvCxnSpPr>
              <a:cxnSpLocks noChangeShapeType="1"/>
            </p:cNvCxnSpPr>
            <p:nvPr/>
          </p:nvCxnSpPr>
          <p:spPr bwMode="auto"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34" name="Google Shape;9;p1"/>
            <p:cNvCxnSpPr>
              <a:cxnSpLocks noChangeShapeType="1"/>
            </p:cNvCxnSpPr>
            <p:nvPr/>
          </p:nvCxnSpPr>
          <p:spPr bwMode="auto"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35" name="Google Shape;10;p1"/>
            <p:cNvCxnSpPr>
              <a:cxnSpLocks noChangeShapeType="1"/>
            </p:cNvCxnSpPr>
            <p:nvPr/>
          </p:nvCxnSpPr>
          <p:spPr bwMode="auto"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36" name="Google Shape;11;p1"/>
            <p:cNvCxnSpPr>
              <a:cxnSpLocks noChangeShapeType="1"/>
            </p:cNvCxnSpPr>
            <p:nvPr/>
          </p:nvCxnSpPr>
          <p:spPr bwMode="auto"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1027" name="Google Shape;12;p1"/>
          <p:cNvSpPr txBox="1">
            <a:spLocks noGrp="1"/>
          </p:cNvSpPr>
          <p:nvPr>
            <p:ph type="title"/>
          </p:nvPr>
        </p:nvSpPr>
        <p:spPr bwMode="auto">
          <a:xfrm>
            <a:off x="684213" y="4487863"/>
            <a:ext cx="8534400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pitchFamily="34" charset="0"/>
            </a:endParaRPr>
          </a:p>
        </p:txBody>
      </p:sp>
      <p:sp>
        <p:nvSpPr>
          <p:cNvPr id="1028" name="Google Shape;13;p1"/>
          <p:cNvSpPr txBox="1"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pitchFamily="34" charset="0"/>
            </a:endParaRPr>
          </a:p>
        </p:txBody>
      </p:sp>
      <p:sp>
        <p:nvSpPr>
          <p:cNvPr id="1029" name="Google Shape;14;p1"/>
          <p:cNvSpPr txBox="1">
            <a:spLocks noGrp="1"/>
          </p:cNvSpPr>
          <p:nvPr>
            <p:ph type="dt" idx="10"/>
          </p:nvPr>
        </p:nvSpPr>
        <p:spPr bwMode="auto">
          <a:xfrm>
            <a:off x="9904413" y="6172200"/>
            <a:ext cx="1600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defRPr sz="1000" smtClean="0">
                <a:solidFill>
                  <a:srgbClr val="09304A"/>
                </a:solidFill>
                <a:latin typeface="Questrial" charset="0"/>
                <a:ea typeface="Arial" charset="0"/>
                <a:cs typeface="Questrial" charset="0"/>
                <a:sym typeface="Quest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30" name="Google Shape;15;p1"/>
          <p:cNvSpPr txBox="1">
            <a:spLocks noGrp="1"/>
          </p:cNvSpPr>
          <p:nvPr>
            <p:ph type="ftr" idx="11"/>
          </p:nvPr>
        </p:nvSpPr>
        <p:spPr bwMode="auto">
          <a:xfrm>
            <a:off x="684213" y="6172200"/>
            <a:ext cx="7543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defRPr sz="1000" smtClean="0">
                <a:solidFill>
                  <a:srgbClr val="09304A"/>
                </a:solidFill>
                <a:latin typeface="Questrial" charset="0"/>
                <a:ea typeface="Arial" charset="0"/>
                <a:cs typeface="Questrial" charset="0"/>
                <a:sym typeface="Quest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31" name="Google Shape;16;p1"/>
          <p:cNvSpPr txBox="1">
            <a:spLocks noGrp="1"/>
          </p:cNvSpPr>
          <p:nvPr>
            <p:ph type="sldNum" idx="12"/>
          </p:nvPr>
        </p:nvSpPr>
        <p:spPr bwMode="auto">
          <a:xfrm>
            <a:off x="10363200" y="5578475"/>
            <a:ext cx="1143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pitchFamily="34" charset="0"/>
              <a:buNone/>
              <a:defRPr sz="3200">
                <a:solidFill>
                  <a:srgbClr val="09304A"/>
                </a:solidFill>
                <a:latin typeface="Questrial" charset="0"/>
                <a:sym typeface="Questrial" charset="0"/>
              </a:defRPr>
            </a:lvl1pPr>
          </a:lstStyle>
          <a:p>
            <a:fld id="{FCE6611F-B591-4CB8-A290-AEA0839F54C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  <p:sldLayoutId id="2147483703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4" r:id="rId12"/>
    <p:sldLayoutId id="2147483699" r:id="rId13"/>
    <p:sldLayoutId id="2147483705" r:id="rId14"/>
    <p:sldLayoutId id="2147483700" r:id="rId15"/>
    <p:sldLayoutId id="2147483701" r:id="rId16"/>
    <p:sldLayoutId id="2147483702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fontAlgn="base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kumimoji="1"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lvl="1" algn="l" rtl="0" fontAlgn="base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kumimoji="1"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lvl="2" algn="l" rtl="0" fontAlgn="base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kumimoji="1"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lvl="3" algn="l" rtl="0" fontAlgn="base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kumimoji="1"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lvl="4" algn="l" rtl="0" fontAlgn="base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kumimoji="1"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fontAlgn="base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kumimoji="1"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marL="742950" lvl="1" indent="-285750" algn="l" rtl="0" fontAlgn="base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kumimoji="1"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marL="1143000" lvl="2" indent="-228600" algn="l" rtl="0" fontAlgn="base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kumimoji="1"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marL="1600200" lvl="3" indent="-228600" algn="l" rtl="0" fontAlgn="base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kumimoji="1"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marL="2057400" lvl="4" indent="-228600" algn="l" rtl="0" fontAlgn="base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kumimoji="1"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Google Shape;139;p19"/>
          <p:cNvPicPr preferRelativeResize="0">
            <a:picLocks noGrp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12192000" cy="7051675"/>
          </a:xfrm>
          <a:noFill/>
        </p:spPr>
      </p:pic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2317750" y="877888"/>
            <a:ext cx="8729663" cy="17176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C0C0C"/>
              </a:buClr>
              <a:buSzTx/>
              <a:buFont typeface="Questrial" charset="0"/>
              <a:buNone/>
            </a:pPr>
            <a:r>
              <a:rPr kumimoji="0" lang="ru-RU" smtClean="0">
                <a:solidFill>
                  <a:srgbClr val="0C0C0C"/>
                </a:solidFill>
                <a:latin typeface="Questrial" charset="0"/>
                <a:cs typeface="Arial" pitchFamily="34" charset="0"/>
                <a:sym typeface="Questrial" charset="0"/>
              </a:rPr>
              <a:t>МІНІСТЕРСТВО ЮСТИЦІЇ УКРАЇНИ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>
            <a:spLocks noChangeArrowheads="1"/>
          </p:cNvSpPr>
          <p:nvPr/>
        </p:nvSpPr>
        <p:spPr bwMode="auto">
          <a:xfrm>
            <a:off x="525463" y="1068388"/>
            <a:ext cx="10977562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marL="457200" indent="-457200"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 dirty="0">
                <a:latin typeface="Questrial" charset="0"/>
                <a:sym typeface="Questrial" charset="0"/>
              </a:rPr>
              <a:t>Проведення у співпраці з Офісом ефективного регулювання </a:t>
            </a:r>
            <a:r>
              <a:rPr lang="ru-RU" sz="2800" b="1" dirty="0">
                <a:latin typeface="Questrial" charset="0"/>
                <a:sym typeface="Questrial" charset="0"/>
              </a:rPr>
              <a:t>комплексного дослідження позитивних і негативних аспектів впливу бізнесу на сферу прав людини,</a:t>
            </a:r>
            <a:r>
              <a:rPr lang="ru-RU" sz="2800" dirty="0">
                <a:latin typeface="Questrial" charset="0"/>
                <a:sym typeface="Questrial" charset="0"/>
              </a:rPr>
              <a:t> а також </a:t>
            </a:r>
            <a:r>
              <a:rPr lang="ru-RU" sz="2800" b="1" dirty="0">
                <a:latin typeface="Questrial" charset="0"/>
                <a:sym typeface="Questrial" charset="0"/>
              </a:rPr>
              <a:t>законодавства</a:t>
            </a:r>
            <a:r>
              <a:rPr lang="ru-RU" sz="2800" dirty="0">
                <a:latin typeface="Questrial" charset="0"/>
                <a:sym typeface="Questrial" charset="0"/>
              </a:rPr>
              <a:t> України </a:t>
            </a:r>
            <a:r>
              <a:rPr lang="ru-RU" sz="2800" b="1" dirty="0">
                <a:latin typeface="Questrial" charset="0"/>
                <a:sym typeface="Questrial" charset="0"/>
              </a:rPr>
              <a:t>на предмет створення ним перешкод</a:t>
            </a:r>
            <a:r>
              <a:rPr lang="ru-RU" sz="2800" dirty="0">
                <a:latin typeface="Questrial" charset="0"/>
                <a:sym typeface="Questrial" charset="0"/>
              </a:rPr>
              <a:t> для бізнесу у дотриманні світових стандартів у сфері прав людини</a:t>
            </a:r>
          </a:p>
          <a:p>
            <a:pPr marL="457200" indent="-457200"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 dirty="0">
                <a:latin typeface="Questrial" charset="0"/>
                <a:sym typeface="Questrial" charset="0"/>
              </a:rPr>
              <a:t>Побудова спільноти підприємств, які впроваджують внутрішні політики із забезпечення поваги і дотримання прав людини у бізнес-діяльності</a:t>
            </a:r>
          </a:p>
          <a:p>
            <a:pPr marL="457200" indent="-457200" algn="just">
              <a:spcBef>
                <a:spcPts val="1163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800" dirty="0">
              <a:latin typeface="Questrial" charset="0"/>
              <a:sym typeface="Questrial" charset="0"/>
            </a:endParaRPr>
          </a:p>
          <a:p>
            <a:pPr marL="457200" indent="-457200" algn="just">
              <a:spcBef>
                <a:spcPts val="1163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800" dirty="0">
              <a:latin typeface="Questrial" charset="0"/>
              <a:sym typeface="Questrial" charset="0"/>
            </a:endParaRPr>
          </a:p>
          <a:p>
            <a:pPr marL="457200" indent="-457200">
              <a:spcBef>
                <a:spcPts val="600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400" b="1" dirty="0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  <p:pic>
        <p:nvPicPr>
          <p:cNvPr id="38914" name="Google Shape;204;p2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6500" y="0"/>
            <a:ext cx="3365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" name="Google Shape;205;p28"/>
          <p:cNvSpPr txBox="1">
            <a:spLocks noChangeArrowheads="1"/>
          </p:cNvSpPr>
          <p:nvPr/>
        </p:nvSpPr>
        <p:spPr bwMode="auto">
          <a:xfrm>
            <a:off x="525463" y="292100"/>
            <a:ext cx="47323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sz="3600" b="1">
                <a:latin typeface="Questrial" charset="0"/>
                <a:sym typeface="Questrial" charset="0"/>
              </a:rPr>
              <a:t>Подальші дії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9"/>
          <p:cNvSpPr txBox="1">
            <a:spLocks noChangeArrowheads="1"/>
          </p:cNvSpPr>
          <p:nvPr/>
        </p:nvSpPr>
        <p:spPr bwMode="auto">
          <a:xfrm>
            <a:off x="525463" y="1360488"/>
            <a:ext cx="10977562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marL="457200" indent="-457200"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 dirty="0">
                <a:latin typeface="Questrial" charset="0"/>
                <a:sym typeface="Questrial" charset="0"/>
              </a:rPr>
              <a:t>потенційна </a:t>
            </a:r>
            <a:r>
              <a:rPr lang="ru-RU" sz="2800" b="1" dirty="0">
                <a:latin typeface="Questrial" charset="0"/>
                <a:sym typeface="Questrial" charset="0"/>
              </a:rPr>
              <a:t>оптимізація законодавства</a:t>
            </a:r>
            <a:r>
              <a:rPr lang="ru-RU" sz="2800" dirty="0">
                <a:latin typeface="Questrial" charset="0"/>
                <a:sym typeface="Questrial" charset="0"/>
              </a:rPr>
              <a:t>, що регулює питання ведення бізнесу, у контексті дерегуляції та шляхом приведення його у відповідність до best practices у сфері прав людини</a:t>
            </a:r>
          </a:p>
          <a:p>
            <a:pPr marL="457200" indent="-457200"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 b="1" dirty="0">
                <a:latin typeface="Questrial" charset="0"/>
                <a:sym typeface="Questrial" charset="0"/>
              </a:rPr>
              <a:t>приведення практик</a:t>
            </a:r>
            <a:r>
              <a:rPr lang="ru-RU" sz="2800" dirty="0">
                <a:latin typeface="Questrial" charset="0"/>
                <a:sym typeface="Questrial" charset="0"/>
              </a:rPr>
              <a:t> ведення бізнесу, що застосуються українськими підприємствами, </a:t>
            </a:r>
            <a:r>
              <a:rPr lang="ru-RU" sz="2800" b="1" dirty="0">
                <a:latin typeface="Questrial" charset="0"/>
                <a:sym typeface="Questrial" charset="0"/>
              </a:rPr>
              <a:t>у відповідність до міжнародних стандартів</a:t>
            </a:r>
            <a:endParaRPr lang="ru-RU" sz="2800" dirty="0">
              <a:latin typeface="Questrial" charset="0"/>
              <a:sym typeface="Questrial" charset="0"/>
            </a:endParaRPr>
          </a:p>
          <a:p>
            <a:pPr marL="457200" indent="-457200"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 dirty="0">
                <a:latin typeface="Questrial" charset="0"/>
                <a:sym typeface="Questrial" charset="0"/>
              </a:rPr>
              <a:t>підготовка до ратифікації Україною міжнародної конвенції, що покладає на бізнес зобов</a:t>
            </a:r>
            <a:r>
              <a:rPr lang="ru-RU" altLang="ru-RU" sz="2800" dirty="0">
                <a:latin typeface="Questrial" charset="0"/>
                <a:sym typeface="Questrial" charset="0"/>
              </a:rPr>
              <a:t>’</a:t>
            </a:r>
            <a:r>
              <a:rPr lang="ru-RU" sz="2800" dirty="0">
                <a:latin typeface="Questrial" charset="0"/>
                <a:sym typeface="Questrial" charset="0"/>
              </a:rPr>
              <a:t>язання у сфері прав людини</a:t>
            </a:r>
          </a:p>
          <a:p>
            <a:pPr marL="457200" indent="-457200"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 dirty="0">
                <a:latin typeface="Questrial" charset="0"/>
                <a:sym typeface="Questrial" charset="0"/>
              </a:rPr>
              <a:t>формування позитивного іміджу бізнесу як такого, що поважає права людини</a:t>
            </a:r>
            <a:br>
              <a:rPr lang="ru-RU" sz="2800" dirty="0">
                <a:latin typeface="Questrial" charset="0"/>
                <a:sym typeface="Questrial" charset="0"/>
              </a:rPr>
            </a:br>
            <a:endParaRPr lang="ru-RU" sz="2800" dirty="0">
              <a:latin typeface="Questrial" charset="0"/>
              <a:sym typeface="Questrial" charset="0"/>
            </a:endParaRPr>
          </a:p>
          <a:p>
            <a:pPr marL="457200" indent="-457200">
              <a:spcBef>
                <a:spcPts val="600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400" b="1" dirty="0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  <p:pic>
        <p:nvPicPr>
          <p:cNvPr id="40962" name="Google Shape;211;p2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6500" y="0"/>
            <a:ext cx="3365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" name="Google Shape;212;p29"/>
          <p:cNvSpPr txBox="1">
            <a:spLocks noChangeArrowheads="1"/>
          </p:cNvSpPr>
          <p:nvPr/>
        </p:nvSpPr>
        <p:spPr bwMode="auto">
          <a:xfrm>
            <a:off x="525463" y="144463"/>
            <a:ext cx="473233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sz="3600" b="1">
                <a:latin typeface="Questrial" charset="0"/>
                <a:sym typeface="Questrial" charset="0"/>
              </a:rPr>
              <a:t>Переваги для бізнесу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30"/>
          <p:cNvPicPr preferRelativeResize="0">
            <a:picLocks noGrp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0538" y="1298575"/>
            <a:ext cx="11117262" cy="3522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xfrm>
            <a:off x="1717675" y="2965450"/>
            <a:ext cx="8788400" cy="1800225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Questrial" charset="0"/>
              <a:buNone/>
            </a:pPr>
            <a:r>
              <a:rPr kumimoji="0" lang="ru-RU" b="1" smtClean="0">
                <a:solidFill>
                  <a:srgbClr val="000000"/>
                </a:solidFill>
                <a:latin typeface="Questrial" charset="0"/>
                <a:cs typeface="Arial" pitchFamily="34" charset="0"/>
                <a:sym typeface="Questrial" charset="0"/>
              </a:rPr>
              <a:t>БІЗНЕС І ПРАВА ЛЮДИНИ В УКРАЇНІ:</a:t>
            </a:r>
            <a:br>
              <a:rPr kumimoji="0" lang="ru-RU" b="1" smtClean="0">
                <a:solidFill>
                  <a:srgbClr val="000000"/>
                </a:solidFill>
                <a:latin typeface="Questrial" charset="0"/>
                <a:cs typeface="Arial" pitchFamily="34" charset="0"/>
                <a:sym typeface="Questrial" charset="0"/>
              </a:rPr>
            </a:br>
            <a:r>
              <a:rPr kumimoji="0" lang="ru-RU" b="1" smtClean="0">
                <a:solidFill>
                  <a:srgbClr val="000000"/>
                </a:solidFill>
                <a:latin typeface="Questrial" charset="0"/>
                <a:cs typeface="Arial" pitchFamily="34" charset="0"/>
                <a:sym typeface="Questrial" charset="0"/>
              </a:rPr>
              <a:t>АНАЛІЗ ПОТОЧНОЇ СИТУАЦІЇ</a:t>
            </a:r>
            <a:r>
              <a:rPr kumimoji="0" lang="ru-RU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kumimoji="0" lang="ru-RU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kumimoji="0" lang="ru-RU" smtClean="0">
              <a:solidFill>
                <a:srgbClr val="FFFF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pic>
        <p:nvPicPr>
          <p:cNvPr id="22530" name="Google Shape;146;p20"/>
          <p:cNvPicPr preferRelativeResize="0">
            <a:picLocks noGrp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12150" y="0"/>
            <a:ext cx="3879850" cy="1228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Google Shape;151;p2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2150" y="0"/>
            <a:ext cx="38798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" name="Google Shape;152;p21"/>
          <p:cNvSpPr txBox="1">
            <a:spLocks noChangeArrowheads="1"/>
          </p:cNvSpPr>
          <p:nvPr/>
        </p:nvSpPr>
        <p:spPr bwMode="auto">
          <a:xfrm>
            <a:off x="928688" y="2070100"/>
            <a:ext cx="1097756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400" b="1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  <p:sp>
        <p:nvSpPr>
          <p:cNvPr id="153" name="Google Shape;153;p21"/>
          <p:cNvSpPr txBox="1">
            <a:spLocks noChangeArrowheads="1"/>
          </p:cNvSpPr>
          <p:nvPr/>
        </p:nvSpPr>
        <p:spPr bwMode="auto">
          <a:xfrm>
            <a:off x="525463" y="1228725"/>
            <a:ext cx="10977562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buClr>
                <a:srgbClr val="000000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  <a:p>
            <a:pPr algn="just">
              <a:buClr>
                <a:srgbClr val="000000"/>
              </a:buClr>
              <a:buFont typeface="Arial" pitchFamily="34" charset="0"/>
              <a:buNone/>
            </a:pPr>
            <a:r>
              <a:rPr lang="ru-RU" sz="2800">
                <a:latin typeface="Questrial" charset="0"/>
                <a:sym typeface="Questrial" charset="0"/>
              </a:rPr>
              <a:t>Відповідно до положень міжнародного права прав людини </a:t>
            </a:r>
            <a:r>
              <a:rPr lang="ru-RU" sz="2800" b="1">
                <a:latin typeface="Questrial" charset="0"/>
                <a:sym typeface="Questrial" charset="0"/>
              </a:rPr>
              <a:t>держава зобов</a:t>
            </a:r>
            <a:r>
              <a:rPr lang="ru-RU" altLang="ru-RU" sz="2800" b="1">
                <a:latin typeface="Questrial" charset="0"/>
                <a:sym typeface="Questrial" charset="0"/>
              </a:rPr>
              <a:t>’</a:t>
            </a:r>
            <a:r>
              <a:rPr lang="ru-RU" sz="2800" b="1">
                <a:latin typeface="Questrial" charset="0"/>
                <a:sym typeface="Questrial" charset="0"/>
              </a:rPr>
              <a:t>язана забезпечувати повагу, захист та дотримання прав людини</a:t>
            </a:r>
            <a:r>
              <a:rPr lang="ru-RU" sz="2800">
                <a:latin typeface="Questrial" charset="0"/>
                <a:sym typeface="Questrial" charset="0"/>
              </a:rPr>
              <a:t>.</a:t>
            </a:r>
            <a:endParaRPr lang="ru-RU"/>
          </a:p>
          <a:p>
            <a:pPr algn="just">
              <a:spcBef>
                <a:spcPts val="1163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  <a:p>
            <a:pPr algn="just">
              <a:spcBef>
                <a:spcPts val="1163"/>
              </a:spcBef>
              <a:buClr>
                <a:srgbClr val="000000"/>
              </a:buClr>
              <a:buFont typeface="Arial" pitchFamily="34" charset="0"/>
              <a:buNone/>
            </a:pPr>
            <a:r>
              <a:rPr lang="ru-RU" sz="2800">
                <a:latin typeface="Questrial" charset="0"/>
                <a:sym typeface="Questrial" charset="0"/>
              </a:rPr>
              <a:t>Охороняючи індивіда від порушень його прав з боку себе самої та будь-яких інших суб</a:t>
            </a:r>
            <a:r>
              <a:rPr lang="ru-RU" altLang="ru-RU" sz="2800">
                <a:latin typeface="Questrial" charset="0"/>
                <a:sym typeface="Questrial" charset="0"/>
              </a:rPr>
              <a:t>’</a:t>
            </a:r>
            <a:r>
              <a:rPr lang="ru-RU" sz="2800">
                <a:latin typeface="Questrial" charset="0"/>
                <a:sym typeface="Questrial" charset="0"/>
              </a:rPr>
              <a:t>єктів, саме </a:t>
            </a:r>
            <a:r>
              <a:rPr lang="ru-RU" sz="2800" b="1">
                <a:latin typeface="Questrial" charset="0"/>
                <a:sym typeface="Questrial" charset="0"/>
              </a:rPr>
              <a:t>держава є носієм відповідальності за порушення прав людини</a:t>
            </a:r>
            <a:r>
              <a:rPr lang="ru-RU" sz="2800">
                <a:latin typeface="Questrial" charset="0"/>
                <a:sym typeface="Questrial" charset="0"/>
              </a:rPr>
              <a:t>, у тому числі такі, що спричинені діяльністю юридичних осіб приватного права.</a:t>
            </a:r>
            <a:endParaRPr lang="ru-RU" sz="2400" b="1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Google Shape;158;p2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2150" y="0"/>
            <a:ext cx="38798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" name="Google Shape;159;p22"/>
          <p:cNvSpPr txBox="1">
            <a:spLocks noChangeArrowheads="1"/>
          </p:cNvSpPr>
          <p:nvPr/>
        </p:nvSpPr>
        <p:spPr bwMode="auto">
          <a:xfrm>
            <a:off x="928688" y="2070100"/>
            <a:ext cx="1097756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400" b="1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  <p:sp>
        <p:nvSpPr>
          <p:cNvPr id="160" name="Google Shape;160;p22"/>
          <p:cNvSpPr txBox="1">
            <a:spLocks noChangeArrowheads="1"/>
          </p:cNvSpPr>
          <p:nvPr/>
        </p:nvSpPr>
        <p:spPr bwMode="auto">
          <a:xfrm>
            <a:off x="579438" y="1228725"/>
            <a:ext cx="1097915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buClr>
                <a:srgbClr val="000000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  <a:p>
            <a:pPr algn="just">
              <a:buClr>
                <a:srgbClr val="000000"/>
              </a:buClr>
              <a:buFont typeface="Arial" pitchFamily="34" charset="0"/>
              <a:buNone/>
            </a:pPr>
            <a:r>
              <a:rPr lang="ru-RU" sz="2800">
                <a:latin typeface="Questrial" charset="0"/>
                <a:sym typeface="Questrial" charset="0"/>
              </a:rPr>
              <a:t>Попри те, що права людини завжди розглядалися виключно у контексті відносин «людина-держава», </a:t>
            </a:r>
            <a:r>
              <a:rPr lang="ru-RU" sz="2800" b="1">
                <a:latin typeface="Questrial" charset="0"/>
                <a:sym typeface="Questrial" charset="0"/>
              </a:rPr>
              <a:t>збільшення впливу приватних бізнес-структур на сферу прав людини </a:t>
            </a:r>
            <a:r>
              <a:rPr lang="ru-RU" sz="2800">
                <a:latin typeface="Questrial" charset="0"/>
                <a:sym typeface="Questrial" charset="0"/>
              </a:rPr>
              <a:t>спричиняє пошук шляхів зменшення пов</a:t>
            </a:r>
            <a:r>
              <a:rPr lang="ru-RU" altLang="ru-RU" sz="2800">
                <a:latin typeface="Questrial" charset="0"/>
                <a:sym typeface="Questrial" charset="0"/>
              </a:rPr>
              <a:t>’</a:t>
            </a:r>
            <a:r>
              <a:rPr lang="ru-RU" sz="2800">
                <a:latin typeface="Questrial" charset="0"/>
                <a:sym typeface="Questrial" charset="0"/>
              </a:rPr>
              <a:t>язаних із цим ризиків.</a:t>
            </a:r>
            <a:endParaRPr lang="ru-RU"/>
          </a:p>
          <a:p>
            <a:pPr algn="just">
              <a:spcBef>
                <a:spcPts val="1163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  <a:p>
            <a:pPr algn="just">
              <a:spcBef>
                <a:spcPts val="1163"/>
              </a:spcBef>
              <a:buClr>
                <a:srgbClr val="000000"/>
              </a:buClr>
              <a:buFont typeface="Arial" pitchFamily="34" charset="0"/>
              <a:buNone/>
            </a:pPr>
            <a:r>
              <a:rPr lang="ru-RU" sz="2800">
                <a:latin typeface="Questrial" charset="0"/>
                <a:sym typeface="Questrial" charset="0"/>
              </a:rPr>
              <a:t>Таким чином, у світі зростає тенденція до визнання приватних компаній </a:t>
            </a:r>
            <a:r>
              <a:rPr lang="ru-RU" sz="2800" b="1">
                <a:latin typeface="Questrial" charset="0"/>
                <a:sym typeface="Questrial" charset="0"/>
              </a:rPr>
              <a:t>носіями обов</a:t>
            </a:r>
            <a:r>
              <a:rPr lang="ru-RU" altLang="ru-RU" sz="2800" b="1">
                <a:latin typeface="Questrial" charset="0"/>
                <a:sym typeface="Questrial" charset="0"/>
              </a:rPr>
              <a:t>’</a:t>
            </a:r>
            <a:r>
              <a:rPr lang="ru-RU" sz="2800" b="1">
                <a:latin typeface="Questrial" charset="0"/>
                <a:sym typeface="Questrial" charset="0"/>
              </a:rPr>
              <a:t>язків у сфері прав людини</a:t>
            </a:r>
            <a:r>
              <a:rPr lang="ru-RU" sz="2800">
                <a:latin typeface="Questrial" charset="0"/>
                <a:sym typeface="Questrial" charset="0"/>
              </a:rPr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Google Shape;165;p2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2150" y="0"/>
            <a:ext cx="38798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" name="Google Shape;166;p23"/>
          <p:cNvSpPr txBox="1">
            <a:spLocks noChangeArrowheads="1"/>
          </p:cNvSpPr>
          <p:nvPr/>
        </p:nvSpPr>
        <p:spPr bwMode="auto">
          <a:xfrm>
            <a:off x="928688" y="2070100"/>
            <a:ext cx="1097756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400" b="1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  <p:sp>
        <p:nvSpPr>
          <p:cNvPr id="167" name="Google Shape;167;p23"/>
          <p:cNvSpPr txBox="1">
            <a:spLocks noChangeArrowheads="1"/>
          </p:cNvSpPr>
          <p:nvPr/>
        </p:nvSpPr>
        <p:spPr bwMode="auto">
          <a:xfrm>
            <a:off x="525463" y="1620838"/>
            <a:ext cx="10977562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sz="2800">
                <a:latin typeface="Questrial" charset="0"/>
                <a:sym typeface="Questrial" charset="0"/>
              </a:rPr>
              <a:t>Про наявність такої тенденції свідчить:</a:t>
            </a:r>
          </a:p>
          <a:p>
            <a:pPr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 b="1">
                <a:latin typeface="Questrial" charset="0"/>
                <a:sym typeface="Questrial" charset="0"/>
              </a:rPr>
              <a:t>Розвиток нормативної бази</a:t>
            </a:r>
            <a:r>
              <a:rPr lang="ru-RU" sz="2800">
                <a:latin typeface="Questrial" charset="0"/>
                <a:sym typeface="Questrial" charset="0"/>
              </a:rPr>
              <a:t>, що визначає стандарти корпоративної відповідальності у сфері прав людини</a:t>
            </a:r>
            <a:endParaRPr lang="ru-RU"/>
          </a:p>
          <a:p>
            <a:pPr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 b="1">
                <a:latin typeface="Questrial" charset="0"/>
                <a:sym typeface="Questrial" charset="0"/>
              </a:rPr>
              <a:t>Застосування інноваційних механізмів</a:t>
            </a:r>
            <a:r>
              <a:rPr lang="ru-RU" sz="2800">
                <a:latin typeface="Questrial" charset="0"/>
                <a:sym typeface="Questrial" charset="0"/>
              </a:rPr>
              <a:t> для підвищення корпоративної відповідальності у сфері прав людини окремими організаціями</a:t>
            </a:r>
            <a:endParaRPr lang="ru-RU"/>
          </a:p>
          <a:p>
            <a:pPr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>
                <a:latin typeface="Questrial" charset="0"/>
                <a:sym typeface="Questrial" charset="0"/>
              </a:rPr>
              <a:t>Поширення практики </a:t>
            </a:r>
            <a:r>
              <a:rPr lang="ru-RU" sz="2800" b="1">
                <a:latin typeface="Questrial" charset="0"/>
                <a:sym typeface="Questrial" charset="0"/>
              </a:rPr>
              <a:t>затвердження національних планів дій </a:t>
            </a:r>
            <a:r>
              <a:rPr lang="ru-RU" sz="2800">
                <a:latin typeface="Questrial" charset="0"/>
                <a:sym typeface="Questrial" charset="0"/>
              </a:rPr>
              <a:t>у сфері бізнесу та прав людини</a:t>
            </a:r>
            <a:endParaRPr lang="ru-RU"/>
          </a:p>
          <a:p>
            <a:pPr>
              <a:spcBef>
                <a:spcPts val="1163"/>
              </a:spcBef>
              <a:buClr>
                <a:srgbClr val="FFFFFF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  <a:p>
            <a:pPr>
              <a:spcBef>
                <a:spcPts val="1163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Google Shape;172;p2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2150" y="0"/>
            <a:ext cx="38798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3" name="Google Shape;173;p24"/>
          <p:cNvSpPr txBox="1">
            <a:spLocks noChangeArrowheads="1"/>
          </p:cNvSpPr>
          <p:nvPr/>
        </p:nvSpPr>
        <p:spPr bwMode="auto">
          <a:xfrm>
            <a:off x="928688" y="2070100"/>
            <a:ext cx="1097756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400" b="1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  <p:sp>
        <p:nvSpPr>
          <p:cNvPr id="174" name="Google Shape;174;p24"/>
          <p:cNvSpPr txBox="1">
            <a:spLocks noChangeArrowheads="1"/>
          </p:cNvSpPr>
          <p:nvPr/>
        </p:nvSpPr>
        <p:spPr bwMode="auto">
          <a:xfrm>
            <a:off x="525463" y="1620838"/>
            <a:ext cx="10977562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marL="457200" indent="-457200"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>
                <a:latin typeface="Questrial" charset="0"/>
                <a:sym typeface="Questrial" charset="0"/>
              </a:rPr>
              <a:t>Розробка </a:t>
            </a:r>
            <a:r>
              <a:rPr lang="ru-RU" sz="2800" b="1">
                <a:latin typeface="Questrial" charset="0"/>
                <a:sym typeface="Questrial" charset="0"/>
              </a:rPr>
              <a:t>міжнародних механізмів</a:t>
            </a:r>
            <a:r>
              <a:rPr lang="ru-RU" sz="2800">
                <a:latin typeface="Questrial" charset="0"/>
                <a:sym typeface="Questrial" charset="0"/>
              </a:rPr>
              <a:t> підвищення корпоративної відповідальності у сфері бізнесу та прав людини (проект міжнародної конвенції у сфері бізнесу й прав людини, опублікованої в липні 2018 р.)</a:t>
            </a:r>
            <a:endParaRPr lang="ru-RU"/>
          </a:p>
          <a:p>
            <a:pPr marL="457200" indent="-457200"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>
                <a:latin typeface="Questrial" charset="0"/>
                <a:sym typeface="Questrial" charset="0"/>
              </a:rPr>
              <a:t>Поширення </a:t>
            </a:r>
            <a:r>
              <a:rPr lang="ru-RU" sz="2800" b="1">
                <a:latin typeface="Questrial" charset="0"/>
                <a:sym typeface="Questrial" charset="0"/>
              </a:rPr>
              <a:t>підходу, заснованого на правах людини</a:t>
            </a:r>
            <a:r>
              <a:rPr lang="ru-RU" sz="2800">
                <a:latin typeface="Questrial" charset="0"/>
                <a:sym typeface="Questrial" charset="0"/>
              </a:rPr>
              <a:t>, у корпоративних практиках компаній ЄС</a:t>
            </a:r>
            <a:endParaRPr lang="ru-RU"/>
          </a:p>
          <a:p>
            <a:pPr marL="457200" indent="-457200">
              <a:spcBef>
                <a:spcPts val="1163"/>
              </a:spcBef>
              <a:buClr>
                <a:srgbClr val="FFFFFF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  <a:p>
            <a:pPr marL="457200" indent="-457200">
              <a:spcBef>
                <a:spcPts val="1163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800">
              <a:latin typeface="Questrial" charset="0"/>
              <a:sym typeface="Quest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>
            <a:spLocks noChangeArrowheads="1"/>
          </p:cNvSpPr>
          <p:nvPr/>
        </p:nvSpPr>
        <p:spPr bwMode="auto">
          <a:xfrm>
            <a:off x="525463" y="1017588"/>
            <a:ext cx="10977562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buClr>
                <a:srgbClr val="000000"/>
              </a:buClr>
              <a:buFont typeface="Arial" pitchFamily="34" charset="0"/>
              <a:buNone/>
            </a:pPr>
            <a:r>
              <a:rPr lang="ru-RU" sz="2400">
                <a:latin typeface="Questrial" charset="0"/>
                <a:sym typeface="Questrial" charset="0"/>
              </a:rPr>
              <a:t>16 липня 2018 р. спеціальна робоча група ООН опублікувала проект </a:t>
            </a:r>
            <a:r>
              <a:rPr lang="ru-RU" sz="2400" b="1">
                <a:latin typeface="Questrial" charset="0"/>
                <a:sym typeface="Questrial" charset="0"/>
              </a:rPr>
              <a:t>міжнародної конвенції у сфері бізнесу й прав людини</a:t>
            </a:r>
            <a:r>
              <a:rPr lang="ru-RU" sz="2400">
                <a:latin typeface="Questrial" charset="0"/>
                <a:sym typeface="Questrial" charset="0"/>
              </a:rPr>
              <a:t>, робота над яким здійснювалась з 2014 р.</a:t>
            </a:r>
            <a:endParaRPr lang="ru-RU"/>
          </a:p>
          <a:p>
            <a:pPr algn="just">
              <a:spcBef>
                <a:spcPts val="1075"/>
              </a:spcBef>
              <a:buClr>
                <a:srgbClr val="000000"/>
              </a:buClr>
              <a:buFont typeface="Arial" pitchFamily="34" charset="0"/>
              <a:buNone/>
            </a:pPr>
            <a:r>
              <a:rPr lang="ru-RU" sz="2400">
                <a:latin typeface="Questrial" charset="0"/>
                <a:sym typeface="Questrial" charset="0"/>
              </a:rPr>
              <a:t>Проектом пропонується:</a:t>
            </a:r>
            <a:endParaRPr lang="ru-RU"/>
          </a:p>
          <a:p>
            <a:pPr algn="just">
              <a:spcBef>
                <a:spcPts val="1075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400" b="1">
                <a:latin typeface="Questrial" charset="0"/>
                <a:sym typeface="Questrial" charset="0"/>
              </a:rPr>
              <a:t>посилення гарантій захисту прав людини </a:t>
            </a:r>
            <a:r>
              <a:rPr lang="ru-RU" sz="2400">
                <a:latin typeface="Questrial" charset="0"/>
                <a:sym typeface="Questrial" charset="0"/>
              </a:rPr>
              <a:t>від порушень з боку транснаціональних корпорацій</a:t>
            </a:r>
          </a:p>
          <a:p>
            <a:pPr algn="just">
              <a:spcBef>
                <a:spcPts val="1075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400" b="1">
                <a:latin typeface="Questrial" charset="0"/>
                <a:sym typeface="Questrial" charset="0"/>
              </a:rPr>
              <a:t>створення Міжнародного фонду допомоги жертвам </a:t>
            </a:r>
            <a:r>
              <a:rPr lang="ru-RU" sz="2400">
                <a:latin typeface="Questrial" charset="0"/>
                <a:sym typeface="Questrial" charset="0"/>
              </a:rPr>
              <a:t>таких порушень </a:t>
            </a:r>
          </a:p>
          <a:p>
            <a:pPr algn="just">
              <a:spcBef>
                <a:spcPts val="1075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400">
                <a:latin typeface="Questrial" charset="0"/>
                <a:sym typeface="Questrial" charset="0"/>
              </a:rPr>
              <a:t>зобов</a:t>
            </a:r>
            <a:r>
              <a:rPr lang="ru-RU" altLang="ru-RU" sz="2400">
                <a:latin typeface="Questrial" charset="0"/>
                <a:sym typeface="Questrial" charset="0"/>
              </a:rPr>
              <a:t>’</a:t>
            </a:r>
            <a:r>
              <a:rPr lang="ru-RU" sz="2400">
                <a:latin typeface="Questrial" charset="0"/>
                <a:sym typeface="Questrial" charset="0"/>
              </a:rPr>
              <a:t>язання транснаціональних компаній </a:t>
            </a:r>
            <a:r>
              <a:rPr lang="ru-RU" sz="2400" b="1">
                <a:latin typeface="Questrial" charset="0"/>
                <a:sym typeface="Questrial" charset="0"/>
              </a:rPr>
              <a:t>здійснювати due diligence з прав людини</a:t>
            </a:r>
            <a:endParaRPr lang="ru-RU"/>
          </a:p>
          <a:p>
            <a:pPr algn="just">
              <a:spcBef>
                <a:spcPts val="1075"/>
              </a:spcBef>
              <a:buClr>
                <a:srgbClr val="000000"/>
              </a:buClr>
              <a:buFont typeface="Arial" pitchFamily="34" charset="0"/>
              <a:buNone/>
            </a:pPr>
            <a:r>
              <a:rPr lang="ru-RU" sz="2400" b="1">
                <a:latin typeface="Questrial" charset="0"/>
                <a:sym typeface="Questrial" charset="0"/>
              </a:rPr>
              <a:t>Жовтень 2018 р. </a:t>
            </a:r>
            <a:r>
              <a:rPr lang="ru-RU" sz="2400">
                <a:latin typeface="Questrial" charset="0"/>
                <a:sym typeface="Questrial" charset="0"/>
              </a:rPr>
              <a:t>– заплановано зустріч Міжурядової робочої групи Ради ООН з прав людини, де розглядатимуть проект конвенції у сфері бізнесу й прав людини</a:t>
            </a:r>
          </a:p>
          <a:p>
            <a:pPr>
              <a:spcBef>
                <a:spcPts val="600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400" b="1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  <p:sp>
        <p:nvSpPr>
          <p:cNvPr id="180" name="Google Shape;180;p25"/>
          <p:cNvSpPr txBox="1">
            <a:spLocks noChangeArrowheads="1"/>
          </p:cNvSpPr>
          <p:nvPr/>
        </p:nvSpPr>
        <p:spPr bwMode="auto">
          <a:xfrm>
            <a:off x="1219200" y="212725"/>
            <a:ext cx="745648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1800" b="1">
              <a:solidFill>
                <a:srgbClr val="FFFFFF"/>
              </a:solidFill>
              <a:latin typeface="Questrial" charset="0"/>
              <a:sym typeface="Questrial" charset="0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3600">
              <a:solidFill>
                <a:srgbClr val="FFFFFF"/>
              </a:solidFill>
              <a:latin typeface="Questrial" charset="0"/>
              <a:sym typeface="Questrial" charset="0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1800" b="1">
              <a:solidFill>
                <a:srgbClr val="FFFFFF"/>
              </a:solidFill>
              <a:latin typeface="Questrial" charset="0"/>
              <a:sym typeface="Questrial" charset="0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1800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  <p:pic>
        <p:nvPicPr>
          <p:cNvPr id="32771" name="Google Shape;181;p2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6500" y="0"/>
            <a:ext cx="3365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" name="Google Shape;182;p25"/>
          <p:cNvSpPr txBox="1">
            <a:spLocks noChangeArrowheads="1"/>
          </p:cNvSpPr>
          <p:nvPr/>
        </p:nvSpPr>
        <p:spPr bwMode="auto">
          <a:xfrm>
            <a:off x="525463" y="292100"/>
            <a:ext cx="47323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sz="3600" b="1">
                <a:latin typeface="Questrial" charset="0"/>
                <a:sym typeface="Questrial" charset="0"/>
              </a:rPr>
              <a:t>Нормативна база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 txBox="1">
            <a:spLocks noChangeArrowheads="1"/>
          </p:cNvSpPr>
          <p:nvPr/>
        </p:nvSpPr>
        <p:spPr bwMode="auto">
          <a:xfrm>
            <a:off x="525463" y="1733550"/>
            <a:ext cx="11547475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>
              <a:buClr>
                <a:srgbClr val="000000"/>
              </a:buClr>
              <a:buFont typeface="Arial" pitchFamily="34" charset="0"/>
              <a:buNone/>
            </a:pPr>
            <a:r>
              <a:rPr lang="ru-RU" sz="2800">
                <a:latin typeface="Questrial" charset="0"/>
                <a:sym typeface="Questrial" charset="0"/>
              </a:rPr>
              <a:t>У своїй стратегії з корпоративної соціальної відповідальності 2011 року, </a:t>
            </a:r>
            <a:r>
              <a:rPr lang="ru-RU" sz="2800" b="1">
                <a:latin typeface="Questrial" charset="0"/>
                <a:sym typeface="Questrial" charset="0"/>
              </a:rPr>
              <a:t>Європейська комісія закликала країни-члени ЄС </a:t>
            </a:r>
            <a:r>
              <a:rPr lang="ru-RU" sz="2800">
                <a:latin typeface="Questrial" charset="0"/>
                <a:sym typeface="Questrial" charset="0"/>
              </a:rPr>
              <a:t>розробити та затвердити </a:t>
            </a:r>
            <a:r>
              <a:rPr lang="ru-RU" sz="2800" b="1">
                <a:latin typeface="Questrial" charset="0"/>
                <a:sym typeface="Questrial" charset="0"/>
              </a:rPr>
              <a:t>національні плани дій щодо імплементації Керівних принципів ООН з питань бізнесу та прав людини</a:t>
            </a:r>
            <a:r>
              <a:rPr lang="ru-RU" sz="2800">
                <a:latin typeface="Questrial" charset="0"/>
                <a:sym typeface="Questrial" charset="0"/>
              </a:rPr>
              <a:t>. </a:t>
            </a:r>
          </a:p>
          <a:p>
            <a:pPr algn="just">
              <a:spcBef>
                <a:spcPts val="1163"/>
              </a:spcBef>
              <a:buClr>
                <a:srgbClr val="000000"/>
              </a:buClr>
              <a:buFont typeface="Arial" pitchFamily="34" charset="0"/>
              <a:buNone/>
            </a:pPr>
            <a:r>
              <a:rPr lang="ru-RU" sz="2800">
                <a:latin typeface="Questrial" charset="0"/>
                <a:sym typeface="Questrial" charset="0"/>
              </a:rPr>
              <a:t>Станом на 2017 р., </a:t>
            </a:r>
            <a:r>
              <a:rPr lang="ru-RU" sz="2800" b="1">
                <a:latin typeface="Questrial" charset="0"/>
                <a:sym typeface="Questrial" charset="0"/>
              </a:rPr>
              <a:t>тринадцять із двадцяти восьми країн-членів ЄС</a:t>
            </a:r>
            <a:r>
              <a:rPr lang="ru-RU" sz="2800">
                <a:latin typeface="Questrial" charset="0"/>
                <a:sym typeface="Questrial" charset="0"/>
              </a:rPr>
              <a:t> затвердили національні плани дій у сфері бізнесу та прав людини.</a:t>
            </a:r>
          </a:p>
        </p:txBody>
      </p:sp>
      <p:sp>
        <p:nvSpPr>
          <p:cNvPr id="188" name="Google Shape;188;p26"/>
          <p:cNvSpPr txBox="1">
            <a:spLocks noChangeArrowheads="1"/>
          </p:cNvSpPr>
          <p:nvPr/>
        </p:nvSpPr>
        <p:spPr bwMode="auto">
          <a:xfrm>
            <a:off x="1219200" y="255588"/>
            <a:ext cx="74564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1800" b="1">
              <a:solidFill>
                <a:srgbClr val="FFFFFF"/>
              </a:solidFill>
              <a:latin typeface="Questrial" charset="0"/>
              <a:sym typeface="Questrial" charset="0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3600">
              <a:solidFill>
                <a:srgbClr val="FFFFFF"/>
              </a:solidFill>
              <a:latin typeface="Questrial" charset="0"/>
              <a:sym typeface="Questrial" charset="0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1800" b="1">
              <a:solidFill>
                <a:srgbClr val="FFFFFF"/>
              </a:solidFill>
              <a:latin typeface="Questrial" charset="0"/>
              <a:sym typeface="Questrial" charset="0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sz="1800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  <p:pic>
        <p:nvPicPr>
          <p:cNvPr id="34819" name="Google Shape;189;p2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6500" y="0"/>
            <a:ext cx="3365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0" name="Google Shape;190;p26"/>
          <p:cNvSpPr txBox="1">
            <a:spLocks noChangeArrowheads="1"/>
          </p:cNvSpPr>
          <p:nvPr/>
        </p:nvSpPr>
        <p:spPr bwMode="auto">
          <a:xfrm>
            <a:off x="525463" y="292100"/>
            <a:ext cx="8378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sz="3600" b="1">
                <a:latin typeface="Questrial" charset="0"/>
                <a:sym typeface="Questrial" charset="0"/>
              </a:rPr>
              <a:t>Національні плани дій у сфері бізнесу та прав людини</a:t>
            </a:r>
          </a:p>
        </p:txBody>
      </p:sp>
      <p:pic>
        <p:nvPicPr>
          <p:cNvPr id="34821" name="Google Shape;191;p26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5563" y="5435600"/>
            <a:ext cx="5492750" cy="877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>
            <a:spLocks noChangeArrowheads="1"/>
          </p:cNvSpPr>
          <p:nvPr/>
        </p:nvSpPr>
        <p:spPr bwMode="auto">
          <a:xfrm>
            <a:off x="525463" y="1068388"/>
            <a:ext cx="10977562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sz="2800">
                <a:latin typeface="Questrial" charset="0"/>
                <a:sym typeface="Questrial" charset="0"/>
              </a:rPr>
              <a:t>Серед можливих напрямків подальшої роботи у сфері бізнесу та прав людини:</a:t>
            </a:r>
          </a:p>
          <a:p>
            <a:pPr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>
                <a:latin typeface="Questrial" charset="0"/>
                <a:sym typeface="Questrial" charset="0"/>
              </a:rPr>
              <a:t>Адвокація за </a:t>
            </a:r>
            <a:r>
              <a:rPr lang="ru-RU" sz="2800" b="1">
                <a:latin typeface="Questrial" charset="0"/>
                <a:sym typeface="Questrial" charset="0"/>
              </a:rPr>
              <a:t>ратифікацію майбутньої міжнародної конвенції</a:t>
            </a:r>
            <a:r>
              <a:rPr lang="ru-RU" sz="2800">
                <a:latin typeface="Questrial" charset="0"/>
                <a:sym typeface="Questrial" charset="0"/>
              </a:rPr>
              <a:t> у сфері бізнесу та прав людини</a:t>
            </a:r>
          </a:p>
          <a:p>
            <a:pPr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 b="1">
                <a:latin typeface="Questrial" charset="0"/>
                <a:sym typeface="Questrial" charset="0"/>
              </a:rPr>
              <a:t>Розробка та затвердження національного плану дій </a:t>
            </a:r>
            <a:r>
              <a:rPr lang="ru-RU" sz="2800">
                <a:latin typeface="Questrial" charset="0"/>
                <a:sym typeface="Questrial" charset="0"/>
              </a:rPr>
              <a:t>у сфері бізнесу та прав людини</a:t>
            </a:r>
          </a:p>
          <a:p>
            <a:pPr algn="just">
              <a:spcBef>
                <a:spcPts val="1163"/>
              </a:spcBef>
              <a:buClr>
                <a:srgbClr val="FFFFFF"/>
              </a:buClr>
              <a:buFont typeface="Noto Sans Symbols" charset="0"/>
              <a:buChar char="▪"/>
            </a:pPr>
            <a:r>
              <a:rPr lang="ru-RU" sz="2800">
                <a:latin typeface="Questrial" charset="0"/>
                <a:sym typeface="Questrial" charset="0"/>
              </a:rPr>
              <a:t>Створення у співпраці з іноземними організаціями </a:t>
            </a:r>
            <a:r>
              <a:rPr lang="ru-RU" sz="2800" b="1">
                <a:latin typeface="Questrial" charset="0"/>
                <a:sym typeface="Questrial" charset="0"/>
              </a:rPr>
              <a:t>онлайн-платформи для проведення Human Rights Compliance Assessment </a:t>
            </a:r>
          </a:p>
          <a:p>
            <a:pPr>
              <a:spcBef>
                <a:spcPts val="600"/>
              </a:spcBef>
              <a:buClr>
                <a:srgbClr val="000000"/>
              </a:buClr>
              <a:buFont typeface="Arial" pitchFamily="34" charset="0"/>
              <a:buNone/>
            </a:pPr>
            <a:endParaRPr lang="ru-RU" sz="2400" b="1">
              <a:solidFill>
                <a:srgbClr val="FFFFFF"/>
              </a:solidFill>
              <a:latin typeface="Questrial" charset="0"/>
              <a:sym typeface="Questrial" charset="0"/>
            </a:endParaRPr>
          </a:p>
        </p:txBody>
      </p:sp>
      <p:pic>
        <p:nvPicPr>
          <p:cNvPr id="36866" name="Google Shape;197;p2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6500" y="0"/>
            <a:ext cx="3365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8" name="Google Shape;198;p27"/>
          <p:cNvSpPr txBox="1">
            <a:spLocks noChangeArrowheads="1"/>
          </p:cNvSpPr>
          <p:nvPr/>
        </p:nvSpPr>
        <p:spPr bwMode="auto">
          <a:xfrm>
            <a:off x="525463" y="292100"/>
            <a:ext cx="47323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sz="3600" b="1">
                <a:latin typeface="Questrial" charset="0"/>
                <a:sym typeface="Questrial" charset="0"/>
              </a:rPr>
              <a:t>Подальші дії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532</Words>
  <Application>Microsoft Office PowerPoint</Application>
  <PresentationFormat>Custom</PresentationFormat>
  <Paragraphs>44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Questrial</vt:lpstr>
      <vt:lpstr>Noto Sans Symbols</vt:lpstr>
      <vt:lpstr>Сектор</vt:lpstr>
      <vt:lpstr>МІНІСТЕРСТВО ЮСТИЦІЇ УКРАЇНИ</vt:lpstr>
      <vt:lpstr>БІЗНЕС І ПРАВА ЛЮДИНИ В УКРАЇНІ: АНАЛІЗ ПОТОЧНОЇ СИТУАЦІЇ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ЮСТИЦІЇ УКРАЇНИ</dc:title>
  <dc:creator>user</dc:creator>
  <cp:lastModifiedBy>user</cp:lastModifiedBy>
  <cp:revision>1</cp:revision>
  <dcterms:modified xsi:type="dcterms:W3CDTF">2018-10-05T03:11:13Z</dcterms:modified>
</cp:coreProperties>
</file>