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70" r:id="rId2"/>
    <p:sldId id="351" r:id="rId3"/>
    <p:sldId id="352" r:id="rId4"/>
    <p:sldId id="353" r:id="rId5"/>
    <p:sldId id="354" r:id="rId6"/>
    <p:sldId id="358" r:id="rId7"/>
    <p:sldId id="355" r:id="rId8"/>
    <p:sldId id="356" r:id="rId9"/>
    <p:sldId id="357" r:id="rId10"/>
    <p:sldId id="350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Verdana" pitchFamily="34" charset="0"/>
        <a:ea typeface="HY견고딕" pitchFamily="18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Verdana" pitchFamily="34" charset="0"/>
        <a:ea typeface="HY견고딕" pitchFamily="18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Verdana" pitchFamily="34" charset="0"/>
        <a:ea typeface="HY견고딕" pitchFamily="18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Verdana" pitchFamily="34" charset="0"/>
        <a:ea typeface="HY견고딕" pitchFamily="18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Verdana" pitchFamily="34" charset="0"/>
        <a:ea typeface="HY견고딕" pitchFamily="18" charset="-127"/>
        <a:cs typeface="+mn-cs"/>
      </a:defRPr>
    </a:lvl5pPr>
    <a:lvl6pPr marL="2286000" algn="l" defTabSz="914400" rtl="0" eaLnBrk="1" latinLnBrk="0" hangingPunct="1">
      <a:defRPr kern="1200">
        <a:solidFill>
          <a:schemeClr val="tx2"/>
        </a:solidFill>
        <a:latin typeface="Verdana" pitchFamily="34" charset="0"/>
        <a:ea typeface="HY견고딕" pitchFamily="18" charset="-127"/>
        <a:cs typeface="+mn-cs"/>
      </a:defRPr>
    </a:lvl6pPr>
    <a:lvl7pPr marL="2743200" algn="l" defTabSz="914400" rtl="0" eaLnBrk="1" latinLnBrk="0" hangingPunct="1">
      <a:defRPr kern="1200">
        <a:solidFill>
          <a:schemeClr val="tx2"/>
        </a:solidFill>
        <a:latin typeface="Verdana" pitchFamily="34" charset="0"/>
        <a:ea typeface="HY견고딕" pitchFamily="18" charset="-127"/>
        <a:cs typeface="+mn-cs"/>
      </a:defRPr>
    </a:lvl7pPr>
    <a:lvl8pPr marL="3200400" algn="l" defTabSz="914400" rtl="0" eaLnBrk="1" latinLnBrk="0" hangingPunct="1">
      <a:defRPr kern="1200">
        <a:solidFill>
          <a:schemeClr val="tx2"/>
        </a:solidFill>
        <a:latin typeface="Verdana" pitchFamily="34" charset="0"/>
        <a:ea typeface="HY견고딕" pitchFamily="18" charset="-127"/>
        <a:cs typeface="+mn-cs"/>
      </a:defRPr>
    </a:lvl8pPr>
    <a:lvl9pPr marL="3657600" algn="l" defTabSz="914400" rtl="0" eaLnBrk="1" latinLnBrk="0" hangingPunct="1">
      <a:defRPr kern="1200">
        <a:solidFill>
          <a:schemeClr val="tx2"/>
        </a:solidFill>
        <a:latin typeface="Verdana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66"/>
    <a:srgbClr val="0000FF"/>
    <a:srgbClr val="EAEAEA"/>
    <a:srgbClr val="336699"/>
    <a:srgbClr val="F3F3F3"/>
    <a:srgbClr val="E8E8E8"/>
    <a:srgbClr val="EFFFFF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27" autoAdjust="0"/>
    <p:restoredTop sz="94779" autoAdjust="0"/>
  </p:normalViewPr>
  <p:slideViewPr>
    <p:cSldViewPr>
      <p:cViewPr>
        <p:scale>
          <a:sx n="91" d="100"/>
          <a:sy n="91" d="100"/>
        </p:scale>
        <p:origin x="205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82C1-9D28-4CB8-B578-926E16613BBA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45C0-F0BD-432D-8491-CDAD90E09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82C1-9D28-4CB8-B578-926E16613BBA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45C0-F0BD-432D-8491-CDAD90E09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82C1-9D28-4CB8-B578-926E16613BBA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45C0-F0BD-432D-8491-CDAD90E09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82C1-9D28-4CB8-B578-926E16613BBA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45C0-F0BD-432D-8491-CDAD90E09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82C1-9D28-4CB8-B578-926E16613BBA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45C0-F0BD-432D-8491-CDAD90E09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82C1-9D28-4CB8-B578-926E16613BBA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45C0-F0BD-432D-8491-CDAD90E09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82C1-9D28-4CB8-B578-926E16613BBA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45C0-F0BD-432D-8491-CDAD90E09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82C1-9D28-4CB8-B578-926E16613BBA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45C0-F0BD-432D-8491-CDAD90E09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82C1-9D28-4CB8-B578-926E16613BBA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45C0-F0BD-432D-8491-CDAD90E09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82C1-9D28-4CB8-B578-926E16613BBA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45C0-F0BD-432D-8491-CDAD90E09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82C1-9D28-4CB8-B578-926E16613BBA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45C0-F0BD-432D-8491-CDAD90E09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D82C1-9D28-4CB8-B578-926E16613BBA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445C0-F0BD-432D-8491-CDAD90E09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1484" y="1448780"/>
            <a:ext cx="8712968" cy="1152128"/>
          </a:xfrm>
        </p:spPr>
        <p:txBody>
          <a:bodyPr>
            <a:normAutofit fontScale="90000"/>
          </a:bodyPr>
          <a:lstStyle/>
          <a:p>
            <a:r>
              <a:rPr lang="uk-UA" sz="4000" b="1" dirty="0"/>
              <a:t>КРИМІНАЛЬНА ВІДПОВІДАЛЬНІСТЬ ЗА ЗЛОЧИНИ У СФЕРІ ФАРМАЦЕВТИЧНОЇ ДІЯЛЬНОСТІ  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uk-UA" dirty="0" smtClean="0">
                <a:solidFill>
                  <a:srgbClr val="FFFF00"/>
                </a:solidFill>
                <a:latin typeface="Arial" charset="0"/>
              </a:rPr>
              <a:t/>
            </a:r>
            <a:br>
              <a:rPr lang="uk-UA" dirty="0" smtClean="0">
                <a:solidFill>
                  <a:srgbClr val="FFFF00"/>
                </a:solidFill>
                <a:latin typeface="Arial" charset="0"/>
              </a:rPr>
            </a:br>
            <a:endParaRPr lang="uk-UA" altLang="ko-KR" dirty="0">
              <a:solidFill>
                <a:schemeClr val="accent1"/>
              </a:solidFill>
              <a:ea typeface="굴림" pitchFamily="50" charset="-127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9564" y="2600908"/>
            <a:ext cx="9000492" cy="2832308"/>
          </a:xfrm>
        </p:spPr>
        <p:txBody>
          <a:bodyPr>
            <a:normAutofit/>
          </a:bodyPr>
          <a:lstStyle/>
          <a:p>
            <a:r>
              <a:rPr lang="uk-UA" sz="2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Проф. Наталія </a:t>
            </a:r>
            <a:r>
              <a:rPr lang="uk-UA" sz="26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Гуторова</a:t>
            </a:r>
            <a:r>
              <a:rPr lang="uk-UA" sz="2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</a:t>
            </a:r>
            <a:r>
              <a:rPr lang="uk-UA" sz="26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 Національний юридичний університет імені Ярослава Мудрого, </a:t>
            </a:r>
            <a:r>
              <a:rPr lang="uk-UA" sz="26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Полтавськ</a:t>
            </a:r>
            <a:r>
              <a:rPr lang="en-US" sz="26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ий</a:t>
            </a:r>
            <a:r>
              <a:rPr lang="uk-UA" sz="26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uk-UA" sz="26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юридичн</a:t>
            </a:r>
            <a:r>
              <a:rPr lang="en-US" sz="26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ий</a:t>
            </a:r>
            <a:r>
              <a:rPr lang="uk-UA" sz="26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інститут</a:t>
            </a:r>
            <a:endParaRPr lang="uk-UA" sz="2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uk-UA" sz="2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800" dirty="0" smtClean="0"/>
              <a:t>ДЯКУЮ ЗА УВАГУ!</a:t>
            </a:r>
            <a:endParaRPr lang="en-US" sz="4800" dirty="0" smtClean="0"/>
          </a:p>
          <a:p>
            <a:pPr marL="0" indent="0" algn="ctr">
              <a:buNone/>
            </a:pPr>
            <a:endParaRPr lang="uk-UA" sz="4800" dirty="0" smtClean="0"/>
          </a:p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dirty="0" err="1" smtClean="0"/>
              <a:t>natalygutorova@gmail.com</a:t>
            </a:r>
            <a:endParaRPr lang="uk-UA" dirty="0"/>
          </a:p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endParaRPr lang="uk-UA" sz="2800" dirty="0"/>
          </a:p>
        </p:txBody>
      </p:sp>
      <p:pic>
        <p:nvPicPr>
          <p:cNvPr id="5" name="Picture 4" descr="our Profile Photo, Image may contain: ÐÐ°ÑÐ°Ð»ÑÑ ÐÑÑÐ¾ÑÐ¾Ð²Ð°, smiling, tex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852" y="2312876"/>
            <a:ext cx="2772308" cy="2607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912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Фармацевтична</a:t>
            </a:r>
            <a:r>
              <a:rPr lang="en-US" dirty="0" smtClean="0"/>
              <a:t> </a:t>
            </a:r>
            <a:r>
              <a:rPr lang="en-US" dirty="0" err="1" smtClean="0"/>
              <a:t>діяльність</a:t>
            </a:r>
            <a:r>
              <a:rPr lang="en-US" dirty="0" smtClean="0"/>
              <a:t>, </a:t>
            </a:r>
            <a:r>
              <a:rPr lang="en-US" dirty="0" err="1" smtClean="0"/>
              <a:t>що</a:t>
            </a:r>
            <a:r>
              <a:rPr lang="en-US" dirty="0" smtClean="0"/>
              <a:t> </a:t>
            </a:r>
            <a:r>
              <a:rPr lang="en-US" dirty="0" err="1" smtClean="0"/>
              <a:t>підлягає</a:t>
            </a:r>
            <a:r>
              <a:rPr lang="en-US" dirty="0" smtClean="0"/>
              <a:t> </a:t>
            </a:r>
            <a:r>
              <a:rPr lang="en-US" dirty="0" err="1" smtClean="0"/>
              <a:t>кримінально-правовій</a:t>
            </a:r>
            <a:r>
              <a:rPr lang="en-US" dirty="0" smtClean="0"/>
              <a:t> </a:t>
            </a:r>
            <a:r>
              <a:rPr lang="en-US" dirty="0" err="1" smtClean="0"/>
              <a:t>охороні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р</a:t>
            </a:r>
            <a:r>
              <a:rPr lang="uk-UA" dirty="0" err="1" smtClean="0"/>
              <a:t>озробка</a:t>
            </a:r>
            <a:r>
              <a:rPr lang="uk-UA" dirty="0" smtClean="0"/>
              <a:t>, випробування та  експертиза фармацевтичної продукції,;</a:t>
            </a:r>
          </a:p>
          <a:p>
            <a:r>
              <a:rPr lang="en-US" dirty="0"/>
              <a:t>р</a:t>
            </a:r>
            <a:r>
              <a:rPr lang="uk-UA" dirty="0" err="1" smtClean="0"/>
              <a:t>еєстрація</a:t>
            </a:r>
            <a:r>
              <a:rPr lang="uk-UA" dirty="0" smtClean="0"/>
              <a:t>;</a:t>
            </a:r>
          </a:p>
          <a:p>
            <a:r>
              <a:rPr lang="en-US" dirty="0"/>
              <a:t>в</a:t>
            </a:r>
            <a:r>
              <a:rPr lang="uk-UA" dirty="0" err="1" smtClean="0"/>
              <a:t>иробництво</a:t>
            </a:r>
            <a:r>
              <a:rPr lang="uk-UA" dirty="0" smtClean="0"/>
              <a:t>;</a:t>
            </a:r>
          </a:p>
          <a:p>
            <a:r>
              <a:rPr lang="en-US" dirty="0" err="1"/>
              <a:t>д</a:t>
            </a:r>
            <a:r>
              <a:rPr lang="uk-UA" dirty="0" err="1" smtClean="0"/>
              <a:t>истрибуці</a:t>
            </a:r>
            <a:r>
              <a:rPr lang="en-US" dirty="0" err="1" smtClean="0"/>
              <a:t>я</a:t>
            </a:r>
            <a:r>
              <a:rPr lang="en-US" dirty="0"/>
              <a:t> </a:t>
            </a:r>
            <a:r>
              <a:rPr lang="en-US" dirty="0" err="1" smtClean="0"/>
              <a:t>та</a:t>
            </a:r>
            <a:r>
              <a:rPr lang="uk-UA" dirty="0" smtClean="0"/>
              <a:t> </a:t>
            </a:r>
            <a:r>
              <a:rPr lang="uk-UA" dirty="0" err="1" smtClean="0"/>
              <a:t>транспортуванн</a:t>
            </a:r>
            <a:r>
              <a:rPr lang="en-US" dirty="0" err="1" smtClean="0"/>
              <a:t>я</a:t>
            </a:r>
            <a:r>
              <a:rPr lang="en-US" dirty="0" smtClean="0"/>
              <a:t>;</a:t>
            </a:r>
          </a:p>
          <a:p>
            <a:r>
              <a:rPr lang="en-US" dirty="0" smtClean="0"/>
              <a:t>з</a:t>
            </a:r>
            <a:r>
              <a:rPr lang="uk-UA" dirty="0" err="1" smtClean="0"/>
              <a:t>беріганн</a:t>
            </a:r>
            <a:r>
              <a:rPr lang="en-US" dirty="0" err="1" smtClean="0"/>
              <a:t>я</a:t>
            </a:r>
            <a:r>
              <a:rPr lang="en-US" dirty="0" smtClean="0"/>
              <a:t>;</a:t>
            </a:r>
          </a:p>
          <a:p>
            <a:r>
              <a:rPr lang="uk-UA" dirty="0" err="1" smtClean="0"/>
              <a:t>спеціалізованом</a:t>
            </a:r>
            <a:r>
              <a:rPr lang="en-US" dirty="0" err="1" smtClean="0"/>
              <a:t>е</a:t>
            </a:r>
            <a:r>
              <a:rPr lang="uk-UA" dirty="0" smtClean="0"/>
              <a:t> </a:t>
            </a:r>
            <a:r>
              <a:rPr lang="uk-UA" dirty="0" err="1" smtClean="0"/>
              <a:t>інформуванн</a:t>
            </a:r>
            <a:r>
              <a:rPr lang="en-US" dirty="0" err="1" smtClean="0"/>
              <a:t>я</a:t>
            </a:r>
            <a:r>
              <a:rPr lang="en-US" dirty="0" smtClean="0"/>
              <a:t> </a:t>
            </a:r>
            <a:r>
              <a:rPr lang="en-US" dirty="0" err="1" smtClean="0"/>
              <a:t>та</a:t>
            </a:r>
            <a:r>
              <a:rPr lang="uk-UA" dirty="0" smtClean="0"/>
              <a:t> </a:t>
            </a:r>
            <a:r>
              <a:rPr lang="uk-UA" dirty="0" err="1" smtClean="0"/>
              <a:t>рекламуванн</a:t>
            </a:r>
            <a:r>
              <a:rPr lang="en-US" dirty="0" err="1" smtClean="0"/>
              <a:t>я</a:t>
            </a:r>
            <a:r>
              <a:rPr lang="en-US" dirty="0" smtClean="0"/>
              <a:t>;</a:t>
            </a:r>
          </a:p>
          <a:p>
            <a:r>
              <a:rPr lang="uk-UA" dirty="0" err="1" smtClean="0"/>
              <a:t>оптов</a:t>
            </a:r>
            <a:r>
              <a:rPr lang="en-US" dirty="0" err="1" smtClean="0"/>
              <a:t>а</a:t>
            </a:r>
            <a:r>
              <a:rPr lang="uk-UA" dirty="0" smtClean="0"/>
              <a:t> та </a:t>
            </a:r>
            <a:r>
              <a:rPr lang="uk-UA" dirty="0" err="1" smtClean="0"/>
              <a:t>роздрібн</a:t>
            </a:r>
            <a:r>
              <a:rPr lang="en-US" dirty="0" err="1" smtClean="0"/>
              <a:t>а</a:t>
            </a:r>
            <a:r>
              <a:rPr lang="uk-UA" dirty="0" smtClean="0"/>
              <a:t> </a:t>
            </a:r>
            <a:r>
              <a:rPr lang="uk-UA" dirty="0" err="1" smtClean="0"/>
              <a:t>торгівл</a:t>
            </a:r>
            <a:r>
              <a:rPr lang="en-US" dirty="0" err="1" smtClean="0"/>
              <a:t>я</a:t>
            </a:r>
            <a:r>
              <a:rPr lang="en-US" dirty="0" smtClean="0"/>
              <a:t>;</a:t>
            </a:r>
          </a:p>
          <a:p>
            <a:r>
              <a:rPr lang="uk-UA" dirty="0" smtClean="0"/>
              <a:t>знищенні в разі непридатності для подальшого використання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16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Завдання кримінально-правової охорони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Забезпечити охорону життя і здоров’я людини від суспільно-небезпечних посягань;</a:t>
            </a:r>
          </a:p>
          <a:p>
            <a:r>
              <a:rPr lang="uk-UA" dirty="0" smtClean="0"/>
              <a:t>Не допустити необґрунтованого втручання в господарську діяльність, застосовуючи норми кримінального права лише як </a:t>
            </a:r>
            <a:r>
              <a:rPr lang="en-US" dirty="0" smtClean="0"/>
              <a:t>ultimo ratio.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13175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</a:t>
            </a:r>
            <a:r>
              <a:rPr lang="en-US" dirty="0" err="1"/>
              <a:t>М</a:t>
            </a:r>
            <a:r>
              <a:rPr lang="en-US" dirty="0" err="1" smtClean="0"/>
              <a:t>ертві</a:t>
            </a:r>
            <a:r>
              <a:rPr lang="en-US" dirty="0" smtClean="0"/>
              <a:t> </a:t>
            </a:r>
            <a:r>
              <a:rPr lang="en-US" dirty="0" err="1" smtClean="0"/>
              <a:t>норми</a:t>
            </a:r>
            <a:r>
              <a:rPr lang="en-US" dirty="0" smtClean="0"/>
              <a:t>”</a:t>
            </a:r>
            <a:r>
              <a:rPr lang="en-US" dirty="0"/>
              <a:t> </a:t>
            </a:r>
            <a:r>
              <a:rPr lang="en-US" dirty="0" err="1" smtClean="0"/>
              <a:t>Кримінального</a:t>
            </a:r>
            <a:r>
              <a:rPr lang="en-US" dirty="0" smtClean="0"/>
              <a:t> </a:t>
            </a:r>
            <a:r>
              <a:rPr lang="en-US" dirty="0" err="1" smtClean="0"/>
              <a:t>кодексу</a:t>
            </a:r>
            <a:r>
              <a:rPr lang="en-US" dirty="0" smtClean="0"/>
              <a:t> </a:t>
            </a:r>
            <a:r>
              <a:rPr lang="en-US" dirty="0" err="1" smtClean="0"/>
              <a:t>України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36812"/>
            <a:ext cx="8229600" cy="4389351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н</a:t>
            </a:r>
            <a:r>
              <a:rPr lang="ru-RU" dirty="0" err="1" smtClean="0"/>
              <a:t>еналежне</a:t>
            </a:r>
            <a:r>
              <a:rPr lang="ru-RU" dirty="0" smtClean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професійних</a:t>
            </a:r>
            <a:r>
              <a:rPr lang="ru-RU" dirty="0"/>
              <a:t> </a:t>
            </a:r>
            <a:r>
              <a:rPr lang="ru-RU" dirty="0" err="1"/>
              <a:t>обов'язків</a:t>
            </a:r>
            <a:r>
              <a:rPr lang="ru-RU" dirty="0"/>
              <a:t> </a:t>
            </a:r>
            <a:r>
              <a:rPr lang="ru-RU" dirty="0" err="1"/>
              <a:t>медичним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фармацевтичним</a:t>
            </a:r>
            <a:r>
              <a:rPr lang="ru-RU" dirty="0"/>
              <a:t> </a:t>
            </a:r>
            <a:r>
              <a:rPr lang="ru-RU" dirty="0" err="1" smtClean="0"/>
              <a:t>працівником</a:t>
            </a:r>
            <a:r>
              <a:rPr lang="en-US" dirty="0" smtClean="0"/>
              <a:t> (</a:t>
            </a:r>
            <a:r>
              <a:rPr lang="en-US" dirty="0" err="1" smtClean="0"/>
              <a:t>ст</a:t>
            </a:r>
            <a:r>
              <a:rPr lang="en-US" dirty="0" smtClean="0"/>
              <a:t>. 140 КК);</a:t>
            </a:r>
            <a:endParaRPr lang="en-US" dirty="0" smtClean="0"/>
          </a:p>
          <a:p>
            <a:r>
              <a:rPr lang="uk-UA" dirty="0" smtClean="0"/>
              <a:t>порушення </a:t>
            </a:r>
            <a:r>
              <a:rPr lang="uk-UA" dirty="0"/>
              <a:t>прав пацієнта шляхом порушення порядку проведення клінічних випробувань лікарських засобів (ст. 141 КК); </a:t>
            </a:r>
            <a:endParaRPr lang="en-US" dirty="0" smtClean="0"/>
          </a:p>
          <a:p>
            <a:r>
              <a:rPr lang="uk-UA" dirty="0" smtClean="0"/>
              <a:t>порушення </a:t>
            </a:r>
            <a:r>
              <a:rPr lang="uk-UA" dirty="0"/>
              <a:t>встановленого порядку </a:t>
            </a:r>
            <a:r>
              <a:rPr lang="uk-UA" dirty="0" err="1"/>
              <a:t>доклінічного</a:t>
            </a:r>
            <a:r>
              <a:rPr lang="uk-UA" dirty="0"/>
              <a:t> вивчення, клінічних випробувань і державної реєстрації лікарських засобів (ст. 321-2 КК); </a:t>
            </a:r>
            <a:endParaRPr lang="en-US" dirty="0" smtClean="0"/>
          </a:p>
          <a:p>
            <a:endParaRPr lang="en-US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22867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uk-UA" dirty="0" smtClean="0"/>
              <a:t>Недостатньо ефективні норми</a:t>
            </a:r>
            <a:r>
              <a:rPr lang="en-US" dirty="0" smtClean="0"/>
              <a:t/>
            </a:r>
            <a:br>
              <a:rPr lang="en-US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фальсифікація </a:t>
            </a:r>
            <a:r>
              <a:rPr lang="uk-UA" dirty="0"/>
              <a:t>лікарських засобів або обіг фальсифікованих лікарських засобів (ст. 321-1 КК); </a:t>
            </a:r>
            <a:endParaRPr lang="en-US" dirty="0" smtClean="0"/>
          </a:p>
          <a:p>
            <a:r>
              <a:rPr lang="uk-UA" dirty="0" smtClean="0"/>
              <a:t>порушення </a:t>
            </a:r>
            <a:r>
              <a:rPr lang="uk-UA" dirty="0"/>
              <a:t>встановлених правил обігу наркотичних засобів, психотропних речовин, їх аналогів або прекурсорів (ст. 320 КК);</a:t>
            </a:r>
            <a:endParaRPr lang="en-US" dirty="0"/>
          </a:p>
          <a:p>
            <a:r>
              <a:rPr lang="uk-UA" dirty="0"/>
              <a:t> порушення встановлених правил виробництва, виготовлення, придбання, зберігання, відпуску, обліку, перевезення, пересилання отруйних чи сильнодіючих речовин, що не є наркотичними або психотропними чи їх аналогами, або отруйних чи сильнодіючих лікарських засобів (ст. 321 КК).</a:t>
            </a: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000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784128"/>
          </a:xfrm>
        </p:spPr>
        <p:txBody>
          <a:bodyPr>
            <a:normAutofit fontScale="90000"/>
          </a:bodyPr>
          <a:lstStyle/>
          <a:p>
            <a:r>
              <a:rPr lang="en-US" sz="2800" dirty="0" err="1" smtClean="0"/>
              <a:t>Хронологія</a:t>
            </a:r>
            <a:r>
              <a:rPr lang="en-US" sz="2800" dirty="0" smtClean="0"/>
              <a:t> </a:t>
            </a:r>
            <a:r>
              <a:rPr lang="en-US" sz="2800" dirty="0" err="1" smtClean="0"/>
              <a:t>подій</a:t>
            </a:r>
            <a:r>
              <a:rPr lang="en-US" sz="2800" dirty="0" smtClean="0"/>
              <a:t> </a:t>
            </a:r>
            <a:r>
              <a:rPr lang="en-US" sz="2800" dirty="0" err="1" smtClean="0"/>
              <a:t>по</a:t>
            </a:r>
            <a:r>
              <a:rPr lang="en-US" sz="2800" dirty="0" smtClean="0"/>
              <a:t> </a:t>
            </a:r>
            <a:r>
              <a:rPr lang="en-US" sz="2800" dirty="0" err="1" smtClean="0"/>
              <a:t>справі</a:t>
            </a:r>
            <a:r>
              <a:rPr lang="en-US" sz="2800" dirty="0" smtClean="0"/>
              <a:t> </a:t>
            </a:r>
            <a:r>
              <a:rPr lang="uk-UA" sz="2800" dirty="0" smtClean="0"/>
              <a:t>342/766/14-к</a:t>
            </a:r>
            <a:r>
              <a:rPr lang="en-US" sz="2800" dirty="0" smtClean="0"/>
              <a:t> (</a:t>
            </a:r>
            <a:r>
              <a:rPr lang="en-US" sz="2800" dirty="0" err="1" smtClean="0"/>
              <a:t>м</a:t>
            </a:r>
            <a:r>
              <a:rPr lang="en-US" sz="2800" dirty="0" smtClean="0"/>
              <a:t>. </a:t>
            </a:r>
            <a:r>
              <a:rPr lang="en-US" sz="2800" dirty="0" err="1" smtClean="0"/>
              <a:t>Городенка</a:t>
            </a:r>
            <a:r>
              <a:rPr lang="en-US" sz="2800" dirty="0" smtClean="0"/>
              <a:t> </a:t>
            </a:r>
            <a:r>
              <a:rPr lang="en-US" sz="2800" dirty="0" err="1" smtClean="0"/>
              <a:t>Івано-Франківської</a:t>
            </a:r>
            <a:r>
              <a:rPr lang="en-US" sz="2800" dirty="0" smtClean="0"/>
              <a:t> </a:t>
            </a:r>
            <a:r>
              <a:rPr lang="en-US" sz="2800" dirty="0" err="1" smtClean="0"/>
              <a:t>області</a:t>
            </a:r>
            <a:r>
              <a:rPr lang="en-US" sz="2800" dirty="0" smtClean="0"/>
              <a:t>) </a:t>
            </a:r>
            <a:r>
              <a:rPr lang="mr-IN" sz="2800" dirty="0" smtClean="0"/>
              <a:t>–</a:t>
            </a:r>
            <a:r>
              <a:rPr lang="en-US" sz="2800" dirty="0" smtClean="0"/>
              <a:t> </a:t>
            </a:r>
            <a:r>
              <a:rPr lang="en-US" sz="2800" dirty="0" err="1" smtClean="0"/>
              <a:t>всього</a:t>
            </a:r>
            <a:r>
              <a:rPr lang="en-US" sz="2800" dirty="0" smtClean="0"/>
              <a:t> 26 </a:t>
            </a:r>
            <a:r>
              <a:rPr lang="en-US" sz="2800" dirty="0" err="1" smtClean="0"/>
              <a:t>рішень</a:t>
            </a:r>
            <a:r>
              <a:rPr lang="en-US" sz="2800" dirty="0" smtClean="0"/>
              <a:t> </a:t>
            </a:r>
            <a:r>
              <a:rPr lang="en-US" sz="2800" dirty="0" err="1" smtClean="0"/>
              <a:t>в</a:t>
            </a:r>
            <a:r>
              <a:rPr lang="en-US" sz="2800" dirty="0" smtClean="0"/>
              <a:t> ЄДРСР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4759424"/>
          </a:xfrm>
        </p:spPr>
        <p:txBody>
          <a:bodyPr>
            <a:normAutofit fontScale="47500" lnSpcReduction="20000"/>
          </a:bodyPr>
          <a:lstStyle/>
          <a:p>
            <a:r>
              <a:rPr lang="uk-UA" dirty="0" smtClean="0"/>
              <a:t>26 квітня 2014 р. – завідувач аптеки реалізувала без рецепту три упаковки препарату </a:t>
            </a:r>
            <a:r>
              <a:rPr lang="uk-UA" dirty="0" err="1" smtClean="0"/>
              <a:t>Солпадеїн</a:t>
            </a:r>
            <a:r>
              <a:rPr lang="uk-UA" dirty="0" smtClean="0"/>
              <a:t>;</a:t>
            </a:r>
          </a:p>
          <a:p>
            <a:r>
              <a:rPr lang="uk-UA" dirty="0" smtClean="0"/>
              <a:t>9 грудня 2014 р. обвинувальний вирок </a:t>
            </a:r>
            <a:r>
              <a:rPr lang="uk-UA" dirty="0" err="1" smtClean="0"/>
              <a:t>Городенківського</a:t>
            </a:r>
            <a:r>
              <a:rPr lang="uk-UA" dirty="0" smtClean="0"/>
              <a:t> районного суду  - </a:t>
            </a:r>
            <a:r>
              <a:rPr lang="uk-UA" dirty="0" err="1" smtClean="0"/>
              <a:t>ч</a:t>
            </a:r>
            <a:r>
              <a:rPr lang="uk-UA" dirty="0" smtClean="0"/>
              <a:t>. 1 ст. 320 КК;</a:t>
            </a:r>
          </a:p>
          <a:p>
            <a:r>
              <a:rPr lang="uk-UA" i="1" dirty="0" smtClean="0"/>
              <a:t>29 квітня 2015 р.</a:t>
            </a:r>
            <a:r>
              <a:rPr lang="uk-UA" dirty="0" smtClean="0"/>
              <a:t> - виправдувальний вирок Апеляційного суду Івано-Франківської області;</a:t>
            </a:r>
          </a:p>
          <a:p>
            <a:r>
              <a:rPr lang="uk-UA" i="1" dirty="0" smtClean="0"/>
              <a:t>25 лютого 2016 р.</a:t>
            </a:r>
            <a:r>
              <a:rPr lang="uk-UA" dirty="0" smtClean="0"/>
              <a:t> ухвалою колегії суддів судової палати у кримінальних справах Вищого спеціалізованого суду України з розгляду цивільних і кримінальних справ виправдувальний вирок скасовано;</a:t>
            </a:r>
          </a:p>
          <a:p>
            <a:r>
              <a:rPr lang="uk-UA" i="1" dirty="0" smtClean="0"/>
              <a:t>11 квітня 2016 р.</a:t>
            </a:r>
            <a:r>
              <a:rPr lang="uk-UA" dirty="0" smtClean="0"/>
              <a:t> ухвалою Апеляційного суду Івано-Франківської області вирок </a:t>
            </a:r>
            <a:r>
              <a:rPr lang="uk-UA" dirty="0" err="1" smtClean="0"/>
              <a:t>Городенківського</a:t>
            </a:r>
            <a:r>
              <a:rPr lang="uk-UA" dirty="0" smtClean="0"/>
              <a:t> районного суду від 9 грудня 2014 р. залишено без змін;</a:t>
            </a:r>
          </a:p>
          <a:p>
            <a:r>
              <a:rPr lang="uk-UA" i="1" dirty="0" smtClean="0"/>
              <a:t>14 грудня 2016 р.</a:t>
            </a:r>
            <a:r>
              <a:rPr lang="uk-UA" dirty="0" smtClean="0"/>
              <a:t> ухвалою колегії суддів судової палати у кримінальних справах Вищого спеціалізованого суду України з розгляду цивільних і кримінальних справ вирок </a:t>
            </a:r>
            <a:r>
              <a:rPr lang="uk-UA" dirty="0" err="1" smtClean="0"/>
              <a:t>Городенківського</a:t>
            </a:r>
            <a:r>
              <a:rPr lang="uk-UA" dirty="0" smtClean="0"/>
              <a:t> районного суду від 9 грудня 2014 р. та ухвалу Апеляційного суду Івано-Франківської області від 11 квітня 2016 р. скасовано, призначено новий розгляд у суді першої інстанції.</a:t>
            </a:r>
          </a:p>
          <a:p>
            <a:r>
              <a:rPr lang="uk-UA" dirty="0" smtClean="0"/>
              <a:t>20 лютого 2017 року  ухвалою </a:t>
            </a:r>
            <a:r>
              <a:rPr lang="uk-UA" dirty="0" err="1" smtClean="0"/>
              <a:t>Городенківського</a:t>
            </a:r>
            <a:r>
              <a:rPr lang="uk-UA" dirty="0" smtClean="0"/>
              <a:t> районного суду призначено судовий розгляд справи;</a:t>
            </a:r>
          </a:p>
          <a:p>
            <a:r>
              <a:rPr lang="uk-UA" dirty="0" smtClean="0"/>
              <a:t>28 вересня 2017 року  ухвалою </a:t>
            </a:r>
            <a:r>
              <a:rPr lang="uk-UA" dirty="0" err="1" smtClean="0"/>
              <a:t>Городенківського</a:t>
            </a:r>
            <a:r>
              <a:rPr lang="uk-UA" dirty="0" smtClean="0"/>
              <a:t> районного суду призначено по справі комплексну криміналістичну експертизу.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6823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Причини низької еф</a:t>
            </a:r>
            <a:r>
              <a:rPr lang="en-US" dirty="0" err="1" smtClean="0"/>
              <a:t>е</a:t>
            </a:r>
            <a:r>
              <a:rPr lang="uk-UA" dirty="0" err="1" smtClean="0"/>
              <a:t>ктивності</a:t>
            </a:r>
            <a:r>
              <a:rPr lang="uk-UA" dirty="0" smtClean="0"/>
              <a:t> кримінально-правової охорони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Відсутність єдиної цілісної системи норм;</a:t>
            </a:r>
          </a:p>
          <a:p>
            <a:r>
              <a:rPr lang="uk-UA" dirty="0" smtClean="0"/>
              <a:t>недодержання принципу невідворотності кримінальної відповідальності за вчинення злочину;</a:t>
            </a:r>
          </a:p>
          <a:p>
            <a:r>
              <a:rPr lang="uk-UA" dirty="0" smtClean="0"/>
              <a:t> імітація боротьби зі злочинністю;</a:t>
            </a:r>
          </a:p>
          <a:p>
            <a:r>
              <a:rPr lang="uk-UA" dirty="0" smtClean="0"/>
              <a:t>застосування “мізерних” штрафів за злочини невеликої тяжкості;</a:t>
            </a:r>
          </a:p>
          <a:p>
            <a:r>
              <a:rPr lang="uk-UA" dirty="0" smtClean="0"/>
              <a:t>майже повсюдне звільнення від відбування покарання за більш тяжкі злочини.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84995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Усунення</a:t>
            </a:r>
            <a:r>
              <a:rPr lang="en-US" dirty="0" smtClean="0"/>
              <a:t> </a:t>
            </a:r>
            <a:r>
              <a:rPr lang="en-US" dirty="0" err="1" smtClean="0"/>
              <a:t>прогалин</a:t>
            </a:r>
            <a:r>
              <a:rPr lang="en-US" dirty="0" smtClean="0"/>
              <a:t> </a:t>
            </a:r>
            <a:r>
              <a:rPr lang="en-US" dirty="0" err="1" smtClean="0"/>
              <a:t>кримінально-правової</a:t>
            </a:r>
            <a:r>
              <a:rPr lang="en-US" dirty="0" smtClean="0"/>
              <a:t> </a:t>
            </a:r>
            <a:r>
              <a:rPr lang="en-US" dirty="0" err="1" smtClean="0"/>
              <a:t>охорони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</a:t>
            </a:r>
            <a:r>
              <a:rPr lang="en-US" dirty="0" err="1" smtClean="0"/>
              <a:t>икористання</a:t>
            </a:r>
            <a:r>
              <a:rPr lang="en-US" dirty="0" smtClean="0"/>
              <a:t> </a:t>
            </a:r>
            <a:r>
              <a:rPr lang="uk-UA" dirty="0" smtClean="0"/>
              <a:t> досвіду </a:t>
            </a:r>
            <a:r>
              <a:rPr lang="uk-UA" dirty="0"/>
              <a:t>європейських </a:t>
            </a:r>
            <a:r>
              <a:rPr lang="uk-UA" dirty="0" smtClean="0"/>
              <a:t>держав </a:t>
            </a:r>
            <a:r>
              <a:rPr lang="en-US" dirty="0" smtClean="0"/>
              <a:t>(</a:t>
            </a:r>
            <a:r>
              <a:rPr lang="uk-UA" dirty="0" smtClean="0"/>
              <a:t>Німеччини,</a:t>
            </a:r>
            <a:r>
              <a:rPr lang="en-US" dirty="0" smtClean="0"/>
              <a:t> </a:t>
            </a:r>
            <a:r>
              <a:rPr lang="en-US" dirty="0" err="1" smtClean="0"/>
              <a:t>Франції</a:t>
            </a:r>
            <a:r>
              <a:rPr lang="en-US" dirty="0" smtClean="0"/>
              <a:t> </a:t>
            </a:r>
            <a:r>
              <a:rPr lang="en-US" dirty="0" err="1" smtClean="0"/>
              <a:t>та</a:t>
            </a:r>
            <a:r>
              <a:rPr lang="en-US" dirty="0" smtClean="0"/>
              <a:t> </a:t>
            </a:r>
            <a:r>
              <a:rPr lang="en-US" dirty="0" err="1" smtClean="0"/>
              <a:t>ін</a:t>
            </a:r>
            <a:r>
              <a:rPr lang="en-US" dirty="0" smtClean="0"/>
              <a:t>.)</a:t>
            </a:r>
            <a:r>
              <a:rPr lang="uk-UA" dirty="0" smtClean="0"/>
              <a:t> </a:t>
            </a:r>
            <a:r>
              <a:rPr lang="en-US" dirty="0" err="1" smtClean="0"/>
              <a:t>щодо</a:t>
            </a:r>
            <a:r>
              <a:rPr lang="en-US" dirty="0" smtClean="0"/>
              <a:t> </a:t>
            </a:r>
            <a:r>
              <a:rPr lang="uk-UA" dirty="0" smtClean="0"/>
              <a:t>встановленні </a:t>
            </a:r>
            <a:r>
              <a:rPr lang="uk-UA" dirty="0"/>
              <a:t>відповідальності за надання незаконної винагороди лікарю з боку представника фармацевтичної компанії та отримання такої винагороди за те, що лікар безпідставно віддає перевагу тому або іншому лікарському засобу. </a:t>
            </a: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05258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Шляхи</a:t>
            </a:r>
            <a:r>
              <a:rPr lang="en-US" dirty="0" smtClean="0"/>
              <a:t> </a:t>
            </a:r>
            <a:r>
              <a:rPr lang="en-US" dirty="0" err="1" smtClean="0"/>
              <a:t>підвищення</a:t>
            </a:r>
            <a:r>
              <a:rPr lang="en-US" dirty="0" smtClean="0"/>
              <a:t> </a:t>
            </a:r>
            <a:r>
              <a:rPr lang="en-US" dirty="0" err="1" smtClean="0"/>
              <a:t>ефективності</a:t>
            </a:r>
            <a:r>
              <a:rPr lang="en-US" dirty="0" smtClean="0"/>
              <a:t> </a:t>
            </a:r>
            <a:r>
              <a:rPr lang="en-US" dirty="0" err="1" smtClean="0"/>
              <a:t>кримінально-правової</a:t>
            </a:r>
            <a:r>
              <a:rPr lang="en-US" dirty="0" smtClean="0"/>
              <a:t> </a:t>
            </a:r>
            <a:r>
              <a:rPr lang="en-US" dirty="0" err="1" smtClean="0"/>
              <a:t>охорони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посилення </a:t>
            </a:r>
            <a:r>
              <a:rPr lang="uk-UA" dirty="0"/>
              <a:t>результативності застосування заходів кримінально-правового характеру до осіб, винних у вчиненні цих злочинів, з одночасним недопущенням безпідставного притягнення до кримінальної відповідальності; </a:t>
            </a:r>
            <a:endParaRPr lang="en-US" dirty="0" smtClean="0"/>
          </a:p>
          <a:p>
            <a:r>
              <a:rPr lang="uk-UA" dirty="0" smtClean="0"/>
              <a:t>заповнення </a:t>
            </a:r>
            <a:r>
              <a:rPr lang="uk-UA" dirty="0"/>
              <a:t>прогалин у кримінально-правовій охороні цих відносин.  </a:t>
            </a: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72206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6025</TotalTime>
  <Words>497</Words>
  <Application>Microsoft Macintosh PowerPoint</Application>
  <PresentationFormat>Экран (4:3)</PresentationFormat>
  <Paragraphs>47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Calibri</vt:lpstr>
      <vt:lpstr>HY견고딕</vt:lpstr>
      <vt:lpstr>Mangal</vt:lpstr>
      <vt:lpstr>Verdana</vt:lpstr>
      <vt:lpstr>굴림</vt:lpstr>
      <vt:lpstr>Arial</vt:lpstr>
      <vt:lpstr>Тема Office</vt:lpstr>
      <vt:lpstr>КРИМІНАЛЬНА ВІДПОВІДАЛЬНІСТЬ ЗА ЗЛОЧИНИ У СФЕРІ ФАРМАЦЕВТИЧНОЇ ДІЯЛЬНОСТІ    </vt:lpstr>
      <vt:lpstr>Фармацевтична діяльність, що підлягає кримінально-правовій охороні</vt:lpstr>
      <vt:lpstr>Завдання кримінально-правової охорони</vt:lpstr>
      <vt:lpstr>“Мертві норми” Кримінального кодексу України</vt:lpstr>
      <vt:lpstr> Недостатньо ефективні норми </vt:lpstr>
      <vt:lpstr>Хронологія подій по справі 342/766/14-к (м. Городенка Івано-Франківської області) – всього 26 рішень в ЄДРСР</vt:lpstr>
      <vt:lpstr>Причини низької ефективності кримінально-правової охорони</vt:lpstr>
      <vt:lpstr>Усунення прогалин кримінально-правової охорони</vt:lpstr>
      <vt:lpstr>Шляхи підвищення ефективності кримінально-правової охорони</vt:lpstr>
      <vt:lpstr>Презентация PowerPoint</vt:lpstr>
    </vt:vector>
  </TitlesOfParts>
  <Company>Guilddesign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040TGp_time_mono</dc:title>
  <dc:creator>ThemeGallery</dc:creator>
  <cp:lastModifiedBy>пользователь Microsoft Office</cp:lastModifiedBy>
  <cp:revision>228</cp:revision>
  <dcterms:created xsi:type="dcterms:W3CDTF">2003-08-21T08:11:19Z</dcterms:created>
  <dcterms:modified xsi:type="dcterms:W3CDTF">2018-09-24T19:49:03Z</dcterms:modified>
</cp:coreProperties>
</file>