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15"/>
  </p:notesMasterIdLst>
  <p:sldIdLst>
    <p:sldId id="256" r:id="rId2"/>
    <p:sldId id="280" r:id="rId3"/>
    <p:sldId id="282" r:id="rId4"/>
    <p:sldId id="283" r:id="rId5"/>
    <p:sldId id="284" r:id="rId6"/>
    <p:sldId id="286" r:id="rId7"/>
    <p:sldId id="287" r:id="rId8"/>
    <p:sldId id="288" r:id="rId9"/>
    <p:sldId id="281" r:id="rId10"/>
    <p:sldId id="289" r:id="rId11"/>
    <p:sldId id="257" r:id="rId12"/>
    <p:sldId id="290" r:id="rId13"/>
    <p:sldId id="27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48" autoAdjust="0"/>
    <p:restoredTop sz="95934" autoAdjust="0"/>
  </p:normalViewPr>
  <p:slideViewPr>
    <p:cSldViewPr>
      <p:cViewPr varScale="1">
        <p:scale>
          <a:sx n="111" d="100"/>
          <a:sy n="111" d="100"/>
        </p:scale>
        <p:origin x="118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213237-8FD2-4FF6-ADF5-E67788338587}" type="datetimeFigureOut">
              <a:rPr lang="en-GB" smtClean="0"/>
              <a:t>28/09/2018</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DC5F3F-B622-4D57-B8BC-842381CF715D}" type="slidenum">
              <a:rPr lang="en-GB" smtClean="0"/>
              <a:t>‹#›</a:t>
            </a:fld>
            <a:endParaRPr lang="en-GB" dirty="0"/>
          </a:p>
        </p:txBody>
      </p:sp>
    </p:spTree>
    <p:extLst>
      <p:ext uri="{BB962C8B-B14F-4D97-AF65-F5344CB8AC3E}">
        <p14:creationId xmlns:p14="http://schemas.microsoft.com/office/powerpoint/2010/main" val="134718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DC5F3F-B622-4D57-B8BC-842381CF715D}" type="slidenum">
              <a:rPr lang="en-GB" smtClean="0"/>
              <a:t>1</a:t>
            </a:fld>
            <a:endParaRPr lang="en-GB" dirty="0"/>
          </a:p>
        </p:txBody>
      </p:sp>
    </p:spTree>
    <p:extLst>
      <p:ext uri="{BB962C8B-B14F-4D97-AF65-F5344CB8AC3E}">
        <p14:creationId xmlns:p14="http://schemas.microsoft.com/office/powerpoint/2010/main" val="2842717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DC5F3F-B622-4D57-B8BC-842381CF715D}" type="slidenum">
              <a:rPr lang="en-GB" smtClean="0"/>
              <a:t>3</a:t>
            </a:fld>
            <a:endParaRPr lang="en-GB" dirty="0"/>
          </a:p>
        </p:txBody>
      </p:sp>
    </p:spTree>
    <p:extLst>
      <p:ext uri="{BB962C8B-B14F-4D97-AF65-F5344CB8AC3E}">
        <p14:creationId xmlns:p14="http://schemas.microsoft.com/office/powerpoint/2010/main" val="36019526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2"/>
        </a:solidFill>
        <a:effectLst/>
      </p:bgPr>
    </p:bg>
    <p:spTree>
      <p:nvGrpSpPr>
        <p:cNvPr id="1" name=""/>
        <p:cNvGrpSpPr/>
        <p:nvPr/>
      </p:nvGrpSpPr>
      <p:grpSpPr>
        <a:xfrm>
          <a:off x="0" y="0"/>
          <a:ext cx="0" cy="0"/>
          <a:chOff x="0" y="0"/>
          <a:chExt cx="0" cy="0"/>
        </a:xfrm>
      </p:grpSpPr>
      <p:pic>
        <p:nvPicPr>
          <p:cNvPr id="38" name="Imag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6000" y="2628508"/>
            <a:ext cx="2628000" cy="4229631"/>
          </a:xfrm>
          <a:prstGeom prst="rect">
            <a:avLst/>
          </a:prstGeom>
        </p:spPr>
      </p:pic>
      <p:pic>
        <p:nvPicPr>
          <p:cNvPr id="36" name="Imag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0" y="508"/>
            <a:ext cx="2628000" cy="4229631"/>
          </a:xfrm>
          <a:prstGeom prst="rect">
            <a:avLst/>
          </a:prstGeom>
        </p:spPr>
      </p:pic>
      <p:sp>
        <p:nvSpPr>
          <p:cNvPr id="8" name="Title 7"/>
          <p:cNvSpPr>
            <a:spLocks noGrp="1"/>
          </p:cNvSpPr>
          <p:nvPr>
            <p:ph type="ctrTitle" hasCustomPrompt="1"/>
          </p:nvPr>
        </p:nvSpPr>
        <p:spPr>
          <a:xfrm>
            <a:off x="1368000" y="2480400"/>
            <a:ext cx="6300000" cy="1267200"/>
          </a:xfrm>
          <a:prstGeom prst="rect">
            <a:avLst/>
          </a:prstGeom>
        </p:spPr>
        <p:txBody>
          <a:bodyPr lIns="90000" rIns="90000" anchor="b">
            <a:spAutoFit/>
          </a:bodyPr>
          <a:lstStyle>
            <a:lvl1pPr>
              <a:lnSpc>
                <a:spcPts val="4500"/>
              </a:lnSpc>
              <a:defRPr sz="4500" cap="all" baseline="0">
                <a:solidFill>
                  <a:schemeClr val="bg1"/>
                </a:solidFill>
              </a:defRPr>
            </a:lvl1pPr>
          </a:lstStyle>
          <a:p>
            <a:r>
              <a:rPr kumimoji="0" lang="en-US" dirty="0"/>
              <a:t>Click to edit Presentation title</a:t>
            </a:r>
          </a:p>
        </p:txBody>
      </p:sp>
      <p:sp>
        <p:nvSpPr>
          <p:cNvPr id="9" name="Subtitle 8"/>
          <p:cNvSpPr>
            <a:spLocks noGrp="1"/>
          </p:cNvSpPr>
          <p:nvPr>
            <p:ph type="subTitle" idx="1" hasCustomPrompt="1"/>
          </p:nvPr>
        </p:nvSpPr>
        <p:spPr>
          <a:xfrm>
            <a:off x="1368000" y="3805200"/>
            <a:ext cx="6300000" cy="352800"/>
          </a:xfrm>
        </p:spPr>
        <p:txBody>
          <a:bodyPr lIns="90000" rIns="90000">
            <a:spAutoFit/>
          </a:bodyPr>
          <a:lstStyle>
            <a:lvl1pPr marL="0" indent="0" algn="l">
              <a:lnSpc>
                <a:spcPts val="2000"/>
              </a:lnSpc>
              <a:spcBef>
                <a:spcPts val="0"/>
              </a:spcBef>
              <a:buNone/>
              <a:defRPr sz="1800" baseline="0">
                <a:solidFill>
                  <a:schemeClr val="bg1"/>
                </a:solidFill>
                <a:latin typeface="+mj-l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dirty="0"/>
              <a:t>Click to </a:t>
            </a:r>
            <a:r>
              <a:rPr kumimoji="0" lang="fr-FR" dirty="0" err="1"/>
              <a:t>edit</a:t>
            </a:r>
            <a:r>
              <a:rPr kumimoji="0" lang="fr-FR" dirty="0"/>
              <a:t> </a:t>
            </a:r>
            <a:r>
              <a:rPr kumimoji="0" lang="fr-FR" dirty="0" err="1"/>
              <a:t>Subtitle</a:t>
            </a:r>
            <a:endParaRPr kumimoji="0" lang="en-US" dirty="0"/>
          </a:p>
        </p:txBody>
      </p:sp>
      <p:pic>
        <p:nvPicPr>
          <p:cNvPr id="37" name="Image 11"/>
          <p:cNvPicPr>
            <a:picLocks noChangeAspect="1"/>
          </p:cNvPicPr>
          <p:nvPr/>
        </p:nvPicPr>
        <p:blipFill>
          <a:blip r:embed="rId3" cstate="print"/>
          <a:stretch>
            <a:fillRect/>
          </a:stretch>
        </p:blipFill>
        <p:spPr>
          <a:xfrm>
            <a:off x="511200" y="432000"/>
            <a:ext cx="692307" cy="1440000"/>
          </a:xfrm>
          <a:prstGeom prst="rect">
            <a:avLst/>
          </a:prstGeom>
        </p:spPr>
      </p:pic>
      <p:sp>
        <p:nvSpPr>
          <p:cNvPr id="12"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chemeClr val="bg1"/>
                </a:solidFill>
                <a:latin typeface="Arial"/>
              </a:defRPr>
            </a:lvl1pPr>
          </a:lstStyle>
          <a:p>
            <a:fld id="{1D8BD707-D9CF-40AE-B4C6-C98DA3205C09}" type="datetimeFigureOut">
              <a:rPr lang="en-US" smtClean="0"/>
              <a:pPr/>
              <a:t>9/28/18</a:t>
            </a:fld>
            <a:endParaRPr lang="en-US" dirty="0"/>
          </a:p>
        </p:txBody>
      </p:sp>
      <p:sp>
        <p:nvSpPr>
          <p:cNvPr id="13"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chemeClr val="bg1"/>
                </a:solidFill>
                <a:latin typeface="Arial"/>
              </a:defRPr>
            </a:lvl1pPr>
          </a:lstStyle>
          <a:p>
            <a:endParaRPr lang="en-US" dirty="0"/>
          </a:p>
        </p:txBody>
      </p:sp>
      <p:pic>
        <p:nvPicPr>
          <p:cNvPr id="10" name="Imag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4000" y="6055200"/>
            <a:ext cx="1742400" cy="57882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eaLnBrk="1" latinLnBrk="0" hangingPunct="1">
              <a:defRPr/>
            </a:lvl1pPr>
            <a:lvl2pPr eaLnBrk="1" latinLnBrk="0" hangingPunct="1">
              <a:defRPr/>
            </a:lvl2pPr>
            <a:lvl3pPr eaLnBrk="1" latinLnBrk="0" hangingPunct="1">
              <a:defRPr/>
            </a:lvl3pPr>
            <a:lvl4pPr eaLnBrk="1" latinLnBrk="0" hangingPunct="1">
              <a:defRPr/>
            </a:lvl4pPr>
            <a:lvl5pPr eaLnBrk="1" latinLnBrk="0" hangingPunct="1">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8"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rgbClr val="727272"/>
                </a:solidFill>
                <a:latin typeface="Arial"/>
              </a:defRPr>
            </a:lvl1pPr>
          </a:lstStyle>
          <a:p>
            <a:fld id="{1D8BD707-D9CF-40AE-B4C6-C98DA3205C09}" type="datetimeFigureOut">
              <a:rPr lang="en-US" smtClean="0"/>
              <a:pPr/>
              <a:t>9/28/18</a:t>
            </a:fld>
            <a:endParaRPr lang="en-US" dirty="0"/>
          </a:p>
        </p:txBody>
      </p:sp>
      <p:sp>
        <p:nvSpPr>
          <p:cNvPr id="9"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rgbClr val="727272"/>
                </a:solidFill>
                <a:latin typeface="Arial"/>
              </a:defRPr>
            </a:lvl1pPr>
          </a:lstStyle>
          <a:p>
            <a:endParaRPr lang="en-US" dirty="0"/>
          </a:p>
        </p:txBody>
      </p:sp>
      <p:sp>
        <p:nvSpPr>
          <p:cNvPr id="10"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B6F15528-21DE-4FAA-801E-634DDDAF4B2B}" type="slidenum">
              <a:rPr lang="en-US" smtClean="0"/>
              <a:pPr/>
              <a:t>‹#›</a:t>
            </a:fld>
            <a:endParaRPr lang="en-US" dirty="0"/>
          </a:p>
        </p:txBody>
      </p:sp>
      <p:sp>
        <p:nvSpPr>
          <p:cNvPr id="11" name="Title Placeholder 1"/>
          <p:cNvSpPr>
            <a:spLocks noGrp="1"/>
          </p:cNvSpPr>
          <p:nvPr>
            <p:ph type="title" hasCustomPrompt="1"/>
          </p:nvPr>
        </p:nvSpPr>
        <p:spPr>
          <a:xfrm>
            <a:off x="1080000" y="237600"/>
            <a:ext cx="7416000" cy="1022400"/>
          </a:xfrm>
          <a:prstGeom prst="rect">
            <a:avLst/>
          </a:prstGeom>
        </p:spPr>
        <p:txBody>
          <a:bodyPr vert="horz" lIns="91440" tIns="45720" rIns="91440" bIns="45720" rtlCol="0" anchor="ctr">
            <a:noAutofit/>
          </a:bodyPr>
          <a:lstStyle>
            <a:lvl1pPr>
              <a:defRPr/>
            </a:lvl1pPr>
          </a:lstStyle>
          <a:p>
            <a:r>
              <a:rPr lang="en-US" dirty="0"/>
              <a:t>Click to edit Slide title</a:t>
            </a:r>
            <a:br>
              <a:rPr lang="en-US" dirty="0"/>
            </a:br>
            <a:r>
              <a:rPr lang="en-US" dirty="0"/>
              <a:t>Slide title can be extended to two lines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tx1"/>
        </a:solidFill>
        <a:effectLst/>
      </p:bgPr>
    </p:bg>
    <p:spTree>
      <p:nvGrpSpPr>
        <p:cNvPr id="1" name=""/>
        <p:cNvGrpSpPr/>
        <p:nvPr/>
      </p:nvGrpSpPr>
      <p:grpSpPr>
        <a:xfrm>
          <a:off x="0" y="0"/>
          <a:ext cx="0" cy="0"/>
          <a:chOff x="0" y="0"/>
          <a:chExt cx="0" cy="0"/>
        </a:xfrm>
      </p:grpSpPr>
      <p:pic>
        <p:nvPicPr>
          <p:cNvPr id="7" name="Image 6"/>
          <p:cNvPicPr>
            <a:picLocks noChangeAspect="1"/>
          </p:cNvPicPr>
          <p:nvPr/>
        </p:nvPicPr>
        <p:blipFill>
          <a:blip r:embed="rId2" cstate="print"/>
          <a:stretch>
            <a:fillRect/>
          </a:stretch>
        </p:blipFill>
        <p:spPr>
          <a:xfrm>
            <a:off x="8193600" y="5328000"/>
            <a:ext cx="950407" cy="1530000"/>
          </a:xfrm>
          <a:prstGeom prst="rect">
            <a:avLst/>
          </a:prstGeom>
        </p:spPr>
      </p:pic>
      <p:pic>
        <p:nvPicPr>
          <p:cNvPr id="8" name="Image 7"/>
          <p:cNvPicPr>
            <a:picLocks noChangeAspect="1"/>
          </p:cNvPicPr>
          <p:nvPr/>
        </p:nvPicPr>
        <p:blipFill>
          <a:blip r:embed="rId3" cstate="print"/>
          <a:stretch>
            <a:fillRect/>
          </a:stretch>
        </p:blipFill>
        <p:spPr>
          <a:xfrm>
            <a:off x="579600" y="468000"/>
            <a:ext cx="692308" cy="1440000"/>
          </a:xfrm>
          <a:prstGeom prst="rect">
            <a:avLst/>
          </a:prstGeom>
        </p:spPr>
      </p:pic>
      <p:sp>
        <p:nvSpPr>
          <p:cNvPr id="9" name="Title 1"/>
          <p:cNvSpPr>
            <a:spLocks noGrp="1"/>
          </p:cNvSpPr>
          <p:nvPr>
            <p:ph type="title" hasCustomPrompt="1"/>
          </p:nvPr>
        </p:nvSpPr>
        <p:spPr>
          <a:xfrm>
            <a:off x="1260000" y="2928144"/>
            <a:ext cx="6624000" cy="1041311"/>
          </a:xfrm>
        </p:spPr>
        <p:txBody>
          <a:bodyPr anchor="ctr" anchorCtr="0">
            <a:spAutoFit/>
          </a:bodyPr>
          <a:lstStyle>
            <a:lvl1pPr algn="ctr">
              <a:lnSpc>
                <a:spcPts val="3700"/>
              </a:lnSpc>
              <a:defRPr sz="3700" b="0" i="0" cap="all" baseline="0">
                <a:solidFill>
                  <a:schemeClr val="bg1"/>
                </a:solidFill>
              </a:defRPr>
            </a:lvl1pPr>
          </a:lstStyle>
          <a:p>
            <a:r>
              <a:rPr lang="en-US" dirty="0"/>
              <a:t>Click to edit Section Header title</a:t>
            </a:r>
          </a:p>
        </p:txBody>
      </p:sp>
      <p:sp>
        <p:nvSpPr>
          <p:cNvPr id="10"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chemeClr val="bg1"/>
                </a:solidFill>
                <a:latin typeface="Arial"/>
              </a:defRPr>
            </a:lvl1pPr>
          </a:lstStyle>
          <a:p>
            <a:fld id="{1D8BD707-D9CF-40AE-B4C6-C98DA3205C09}" type="datetimeFigureOut">
              <a:rPr lang="en-US" smtClean="0"/>
              <a:pPr/>
              <a:t>9/28/18</a:t>
            </a:fld>
            <a:endParaRPr lang="en-US" dirty="0"/>
          </a:p>
        </p:txBody>
      </p:sp>
      <p:sp>
        <p:nvSpPr>
          <p:cNvPr id="11"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chemeClr val="bg1"/>
                </a:solidFill>
                <a:latin typeface="Arial"/>
              </a:defRPr>
            </a:lvl1pPr>
          </a:lstStyle>
          <a:p>
            <a:endParaRPr lang="en-US" dirty="0"/>
          </a:p>
        </p:txBody>
      </p:sp>
      <p:sp>
        <p:nvSpPr>
          <p:cNvPr id="12"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tx2"/>
                </a:solidFill>
                <a:latin typeface="Arial"/>
              </a:defRPr>
            </a:lvl1p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fr-FR" dirty="0"/>
              <a:t>Cliquez pour modifier le titre</a:t>
            </a:r>
            <a:br>
              <a:rPr lang="fr-FR" dirty="0"/>
            </a:br>
            <a:r>
              <a:rPr lang="fr-FR" dirty="0"/>
              <a:t>Le titre peut-être étendu sur deux lignes</a:t>
            </a:r>
            <a:endParaRPr lang="en-US" dirty="0"/>
          </a:p>
        </p:txBody>
      </p:sp>
      <p:sp>
        <p:nvSpPr>
          <p:cNvPr id="3" name="Content Placeholder 2"/>
          <p:cNvSpPr>
            <a:spLocks noGrp="1"/>
          </p:cNvSpPr>
          <p:nvPr>
            <p:ph idx="1" hasCustomPrompt="1"/>
          </p:nvPr>
        </p:nvSpPr>
        <p:spPr/>
        <p:txBody>
          <a:bodyPr/>
          <a:lstStyle>
            <a:lvl1pPr>
              <a:defRPr>
                <a:solidFill>
                  <a:schemeClr val="tx1"/>
                </a:solidFill>
              </a:defRPr>
            </a:lvl1pPr>
            <a:lvl2pPr>
              <a:buClr>
                <a:schemeClr val="tx1"/>
              </a:buCl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9/28/18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2759333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 name="Imag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93600" y="5328184"/>
            <a:ext cx="950407" cy="1529631"/>
          </a:xfrm>
          <a:prstGeom prst="rect">
            <a:avLst/>
          </a:prstGeom>
        </p:spPr>
      </p:pic>
      <p:sp>
        <p:nvSpPr>
          <p:cNvPr id="21" name="Rectangle 20"/>
          <p:cNvSpPr/>
          <p:nvPr/>
        </p:nvSpPr>
        <p:spPr bwMode="auto">
          <a:xfrm>
            <a:off x="504000" y="1306800"/>
            <a:ext cx="8154000" cy="0"/>
          </a:xfrm>
          <a:prstGeom prst="rect">
            <a:avLst/>
          </a:prstGeom>
          <a:noFill/>
          <a:ln w="6350" cap="flat" cmpd="sng" algn="ctr">
            <a:solidFill>
              <a:srgbClr val="727272"/>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000" b="0" i="0" u="none" strike="noStrike" cap="none" normalizeH="0" baseline="0" dirty="0">
              <a:ln>
                <a:noFill/>
              </a:ln>
              <a:solidFill>
                <a:schemeClr val="tx1"/>
              </a:solidFill>
              <a:effectLst/>
              <a:latin typeface="Helvetica 65 Medium" pitchFamily="34" charset="0"/>
            </a:endParaRPr>
          </a:p>
        </p:txBody>
      </p:sp>
      <p:pic>
        <p:nvPicPr>
          <p:cNvPr id="24" name="Image 7"/>
          <p:cNvPicPr>
            <a:picLocks noChangeAspect="1"/>
          </p:cNvPicPr>
          <p:nvPr/>
        </p:nvPicPr>
        <p:blipFill>
          <a:blip r:embed="rId7" cstate="print"/>
          <a:stretch>
            <a:fillRect/>
          </a:stretch>
        </p:blipFill>
        <p:spPr>
          <a:xfrm>
            <a:off x="500400" y="288000"/>
            <a:ext cx="458653" cy="954000"/>
          </a:xfrm>
          <a:prstGeom prst="rect">
            <a:avLst/>
          </a:prstGeom>
        </p:spPr>
      </p:pic>
      <p:sp>
        <p:nvSpPr>
          <p:cNvPr id="13" name="Text Placeholder 12"/>
          <p:cNvSpPr>
            <a:spLocks noGrp="1"/>
          </p:cNvSpPr>
          <p:nvPr>
            <p:ph type="body" idx="1"/>
          </p:nvPr>
        </p:nvSpPr>
        <p:spPr>
          <a:xfrm>
            <a:off x="468000" y="1602000"/>
            <a:ext cx="8218800" cy="45252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25" name="Title Placeholder 1"/>
          <p:cNvSpPr>
            <a:spLocks noGrp="1"/>
          </p:cNvSpPr>
          <p:nvPr>
            <p:ph type="title"/>
          </p:nvPr>
        </p:nvSpPr>
        <p:spPr>
          <a:xfrm>
            <a:off x="1080000" y="237600"/>
            <a:ext cx="7416000" cy="1022400"/>
          </a:xfrm>
          <a:prstGeom prst="rect">
            <a:avLst/>
          </a:prstGeom>
        </p:spPr>
        <p:txBody>
          <a:bodyPr vert="horz" lIns="91440" tIns="45720" rIns="91440" bIns="45720" rtlCol="0" anchor="ctr">
            <a:noAutofit/>
          </a:bodyPr>
          <a:lstStyle/>
          <a:p>
            <a:r>
              <a:rPr lang="en-US" dirty="0"/>
              <a:t>Click to edit Slide title</a:t>
            </a:r>
            <a:br>
              <a:rPr lang="en-US" dirty="0"/>
            </a:br>
            <a:r>
              <a:rPr lang="en-US" dirty="0"/>
              <a:t>Slide title can be extended to two lines</a:t>
            </a:r>
          </a:p>
        </p:txBody>
      </p:sp>
      <p:sp>
        <p:nvSpPr>
          <p:cNvPr id="26"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rgbClr val="727272"/>
                </a:solidFill>
                <a:latin typeface="Arial"/>
              </a:defRPr>
            </a:lvl1pPr>
          </a:lstStyle>
          <a:p>
            <a:fld id="{1D8BD707-D9CF-40AE-B4C6-C98DA3205C09}" type="datetimeFigureOut">
              <a:rPr lang="en-US" smtClean="0"/>
              <a:pPr/>
              <a:t>9/28/18</a:t>
            </a:fld>
            <a:endParaRPr lang="en-US" dirty="0"/>
          </a:p>
        </p:txBody>
      </p:sp>
      <p:sp>
        <p:nvSpPr>
          <p:cNvPr id="27"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rgbClr val="727272"/>
                </a:solidFill>
                <a:latin typeface="Arial"/>
              </a:defRPr>
            </a:lvl1pPr>
          </a:lstStyle>
          <a:p>
            <a:endParaRPr lang="en-US" dirty="0"/>
          </a:p>
        </p:txBody>
      </p:sp>
      <p:sp>
        <p:nvSpPr>
          <p:cNvPr id="41"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Lst>
  <p:txStyles>
    <p:titleStyle>
      <a:lvl1pPr algn="l" rtl="0" eaLnBrk="1" latinLnBrk="0" hangingPunct="1">
        <a:spcBef>
          <a:spcPct val="0"/>
        </a:spcBef>
        <a:buNone/>
        <a:defRPr kumimoji="0" sz="3200" kern="1200">
          <a:solidFill>
            <a:schemeClr val="tx1"/>
          </a:solidFill>
          <a:latin typeface="+mj-lt"/>
          <a:ea typeface="+mj-ea"/>
          <a:cs typeface="+mj-cs"/>
        </a:defRPr>
      </a:lvl1pPr>
    </p:titleStyle>
    <p:bodyStyle>
      <a:lvl1pPr marL="342000" indent="-342000" algn="l" rtl="0" eaLnBrk="1" latinLnBrk="0" hangingPunct="1">
        <a:spcBef>
          <a:spcPts val="768"/>
        </a:spcBef>
        <a:buClr>
          <a:schemeClr val="tx1"/>
        </a:buClr>
        <a:buFont typeface="Arial" pitchFamily="34" charset="0"/>
        <a:buChar char="•"/>
        <a:defRPr kumimoji="0" sz="3200" kern="1200">
          <a:solidFill>
            <a:schemeClr val="tx1"/>
          </a:solidFill>
          <a:latin typeface="+mn-lt"/>
          <a:ea typeface="+mn-ea"/>
          <a:cs typeface="+mn-cs"/>
        </a:defRPr>
      </a:lvl1pPr>
      <a:lvl2pPr marL="741600" indent="-284400" algn="l" rtl="0" eaLnBrk="1" latinLnBrk="0" hangingPunct="1">
        <a:spcBef>
          <a:spcPts val="672"/>
        </a:spcBef>
        <a:buClr>
          <a:schemeClr val="tx1"/>
        </a:buClr>
        <a:buFont typeface="Arial" pitchFamily="34" charset="0"/>
        <a:buChar char="–"/>
        <a:defRPr kumimoji="0" sz="2800" kern="1200">
          <a:solidFill>
            <a:schemeClr val="tx1"/>
          </a:solidFill>
          <a:latin typeface="+mn-lt"/>
          <a:ea typeface="+mn-ea"/>
          <a:cs typeface="+mn-cs"/>
        </a:defRPr>
      </a:lvl2pPr>
      <a:lvl3pPr marL="1144800" indent="-230400" algn="l" rtl="0" eaLnBrk="1" latinLnBrk="0" hangingPunct="1">
        <a:spcBef>
          <a:spcPts val="576"/>
        </a:spcBef>
        <a:buClr>
          <a:schemeClr val="tx1"/>
        </a:buClr>
        <a:buFont typeface="Arial" pitchFamily="34" charset="0"/>
        <a:buChar char="•"/>
        <a:defRPr kumimoji="0" sz="2400" kern="1200">
          <a:solidFill>
            <a:schemeClr val="tx1"/>
          </a:solidFill>
          <a:latin typeface="+mn-lt"/>
          <a:ea typeface="+mn-ea"/>
          <a:cs typeface="+mn-cs"/>
        </a:defRPr>
      </a:lvl3pPr>
      <a:lvl4pPr marL="1602000" indent="-230400" algn="l" rtl="0" eaLnBrk="1" latinLnBrk="0" hangingPunct="1">
        <a:spcBef>
          <a:spcPts val="480"/>
        </a:spcBef>
        <a:buClr>
          <a:schemeClr val="tx1"/>
        </a:buClr>
        <a:buFont typeface="Arial" pitchFamily="34" charset="0"/>
        <a:buChar char="–"/>
        <a:defRPr kumimoji="0" sz="2000" kern="1200">
          <a:solidFill>
            <a:schemeClr val="tx1"/>
          </a:solidFill>
          <a:latin typeface="+mn-lt"/>
          <a:ea typeface="+mn-ea"/>
          <a:cs typeface="+mn-cs"/>
        </a:defRPr>
      </a:lvl4pPr>
      <a:lvl5pPr marL="2059200" indent="-230400" algn="l" rtl="0" eaLnBrk="1" latinLnBrk="0" hangingPunct="1">
        <a:spcBef>
          <a:spcPts val="480"/>
        </a:spcBef>
        <a:buClr>
          <a:schemeClr val="tx1"/>
        </a:buClr>
        <a:buFont typeface="Arial" pitchFamily="34" charset="0"/>
        <a:buChar char="»"/>
        <a:defRPr kumimoji="0" sz="20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8000" y="2177941"/>
            <a:ext cx="7318800" cy="1569660"/>
          </a:xfrm>
        </p:spPr>
        <p:txBody>
          <a:bodyPr/>
          <a:lstStyle/>
          <a:p>
            <a:pPr algn="ctr">
              <a:lnSpc>
                <a:spcPct val="100000"/>
              </a:lnSpc>
            </a:pPr>
            <a:r>
              <a:rPr lang="en-GB" sz="2400" b="1" dirty="0"/>
              <a:t>Improving of the Ukrainian anti-corruption system within the framework of the European and euro-Atlantic integration </a:t>
            </a:r>
            <a:endParaRPr lang="en-GB" dirty="0"/>
          </a:p>
        </p:txBody>
      </p:sp>
      <p:sp>
        <p:nvSpPr>
          <p:cNvPr id="3" name="Subtitle 2"/>
          <p:cNvSpPr>
            <a:spLocks noGrp="1"/>
          </p:cNvSpPr>
          <p:nvPr>
            <p:ph type="subTitle" idx="1"/>
          </p:nvPr>
        </p:nvSpPr>
        <p:spPr>
          <a:xfrm>
            <a:off x="457200" y="5029200"/>
            <a:ext cx="6300000" cy="1374735"/>
          </a:xfrm>
        </p:spPr>
        <p:txBody>
          <a:bodyPr/>
          <a:lstStyle/>
          <a:p>
            <a:r>
              <a:rPr lang="en-GB" b="1" dirty="0"/>
              <a:t>II Kharkiv International Legal Forum</a:t>
            </a:r>
          </a:p>
          <a:p>
            <a:r>
              <a:rPr lang="en-GB" dirty="0"/>
              <a:t>Kharkiv, Ukraine, 25-28 September, 2018</a:t>
            </a:r>
          </a:p>
          <a:p>
            <a:endParaRPr lang="en-GB" dirty="0"/>
          </a:p>
          <a:p>
            <a:r>
              <a:rPr lang="en-GB" i="1" dirty="0"/>
              <a:t>Andrii Kukharuk, OECD Anti-Corruption Network for Eastern Europe and Central Asia</a:t>
            </a:r>
          </a:p>
        </p:txBody>
      </p:sp>
    </p:spTree>
    <p:extLst>
      <p:ext uri="{BB962C8B-B14F-4D97-AF65-F5344CB8AC3E}">
        <p14:creationId xmlns:p14="http://schemas.microsoft.com/office/powerpoint/2010/main" val="2789867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1E1E5A-7C42-414F-944C-BB51225EB239}"/>
              </a:ext>
            </a:extLst>
          </p:cNvPr>
          <p:cNvSpPr>
            <a:spLocks noGrp="1"/>
          </p:cNvSpPr>
          <p:nvPr>
            <p:ph idx="1"/>
          </p:nvPr>
        </p:nvSpPr>
        <p:spPr>
          <a:xfrm>
            <a:off x="468000" y="1828800"/>
            <a:ext cx="8218800" cy="4298400"/>
          </a:xfrm>
        </p:spPr>
        <p:txBody>
          <a:bodyPr>
            <a:normAutofit/>
          </a:bodyPr>
          <a:lstStyle/>
          <a:p>
            <a:r>
              <a:rPr lang="en-US" sz="2400" dirty="0"/>
              <a:t>OECD – </a:t>
            </a:r>
            <a:r>
              <a:rPr lang="en-US" sz="2400" i="1" dirty="0"/>
              <a:t>Anti-Corruption Network for Eastern Europe and Central Asia (1998) + Istanbul Anti-Corruption Action Plan (2003)</a:t>
            </a:r>
          </a:p>
          <a:p>
            <a:r>
              <a:rPr lang="en-US" sz="2400" dirty="0"/>
              <a:t>GRECO </a:t>
            </a:r>
            <a:r>
              <a:rPr lang="en-US" sz="2400" i="1" dirty="0"/>
              <a:t>(2006)</a:t>
            </a:r>
          </a:p>
          <a:p>
            <a:r>
              <a:rPr lang="en-US" sz="2400" dirty="0"/>
              <a:t>UNCAC </a:t>
            </a:r>
            <a:r>
              <a:rPr lang="en-US" sz="2400" i="1" dirty="0"/>
              <a:t>(2009)</a:t>
            </a:r>
          </a:p>
          <a:p>
            <a:r>
              <a:rPr lang="en-US" sz="2400" dirty="0"/>
              <a:t>Technical assistance </a:t>
            </a:r>
            <a:r>
              <a:rPr lang="en-US" sz="2400" i="1" dirty="0"/>
              <a:t>(UPAC, Support of  Justice Sector Reforms, UNDP, OECD, CoE, EUACI, EUAM)</a:t>
            </a:r>
          </a:p>
          <a:p>
            <a:r>
              <a:rPr lang="en-US" sz="2400" dirty="0"/>
              <a:t>Partnership programmes </a:t>
            </a:r>
            <a:r>
              <a:rPr lang="en-US" sz="2400" i="1" dirty="0"/>
              <a:t>(for instance, the Eastern Partnership)</a:t>
            </a:r>
          </a:p>
        </p:txBody>
      </p:sp>
      <p:sp>
        <p:nvSpPr>
          <p:cNvPr id="3" name="Title 2">
            <a:extLst>
              <a:ext uri="{FF2B5EF4-FFF2-40B4-BE49-F238E27FC236}">
                <a16:creationId xmlns:a16="http://schemas.microsoft.com/office/drawing/2014/main" id="{D0066EC0-A2DD-A842-A455-BC09E5446C2D}"/>
              </a:ext>
            </a:extLst>
          </p:cNvPr>
          <p:cNvSpPr>
            <a:spLocks noGrp="1"/>
          </p:cNvSpPr>
          <p:nvPr>
            <p:ph type="title"/>
          </p:nvPr>
        </p:nvSpPr>
        <p:spPr>
          <a:xfrm>
            <a:off x="1080000" y="533400"/>
            <a:ext cx="7416000" cy="726600"/>
          </a:xfrm>
        </p:spPr>
        <p:txBody>
          <a:bodyPr/>
          <a:lstStyle/>
          <a:p>
            <a:pPr algn="ctr"/>
            <a:r>
              <a:rPr lang="en-GB" sz="2400" b="1" dirty="0"/>
              <a:t>Ukraine and key international anti-corruption mechanisms and initiatives</a:t>
            </a:r>
            <a:endParaRPr lang="en-US" sz="2400" b="1" dirty="0"/>
          </a:p>
        </p:txBody>
      </p:sp>
    </p:spTree>
    <p:extLst>
      <p:ext uri="{BB962C8B-B14F-4D97-AF65-F5344CB8AC3E}">
        <p14:creationId xmlns:p14="http://schemas.microsoft.com/office/powerpoint/2010/main" val="2494462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0BFCA0-D819-164F-AF50-1E58B3089585}"/>
              </a:ext>
            </a:extLst>
          </p:cNvPr>
          <p:cNvSpPr>
            <a:spLocks noGrp="1"/>
          </p:cNvSpPr>
          <p:nvPr>
            <p:ph idx="1"/>
          </p:nvPr>
        </p:nvSpPr>
        <p:spPr/>
        <p:txBody>
          <a:bodyPr>
            <a:normAutofit fontScale="70000" lnSpcReduction="20000"/>
          </a:bodyPr>
          <a:lstStyle/>
          <a:p>
            <a:pPr marL="0" indent="0">
              <a:buNone/>
            </a:pPr>
            <a:r>
              <a:rPr lang="en-US" b="1" dirty="0"/>
              <a:t>Recommendations</a:t>
            </a:r>
            <a:r>
              <a:rPr lang="uk-UA" b="1" dirty="0"/>
              <a:t>:</a:t>
            </a:r>
            <a:endParaRPr lang="en-GB" b="1" dirty="0"/>
          </a:p>
          <a:p>
            <a:pPr marL="0" indent="0">
              <a:buNone/>
            </a:pPr>
            <a:endParaRPr lang="uk-UA" dirty="0"/>
          </a:p>
          <a:p>
            <a:r>
              <a:rPr lang="en-GB" b="1" dirty="0"/>
              <a:t>Anti-corruption policy</a:t>
            </a:r>
            <a:r>
              <a:rPr lang="uk-UA" b="1" dirty="0"/>
              <a:t> </a:t>
            </a:r>
            <a:endParaRPr lang="en-GB" b="1" dirty="0"/>
          </a:p>
          <a:p>
            <a:pPr marL="465138" indent="-457200">
              <a:buFont typeface="Wingdings" pitchFamily="2" charset="2"/>
              <a:buChar char="ü"/>
            </a:pPr>
            <a:r>
              <a:rPr lang="en-GB" dirty="0"/>
              <a:t>efficient and effective monitoring, proper funding, concrete measures</a:t>
            </a:r>
          </a:p>
          <a:p>
            <a:pPr marL="465138" indent="-457200">
              <a:buFont typeface="Wingdings" pitchFamily="2" charset="2"/>
              <a:buChar char="ü"/>
            </a:pPr>
            <a:r>
              <a:rPr lang="en-US" dirty="0"/>
              <a:t>an independent oversight (agency) to coordinate the monitoring of the implementation of anti-corruption policies and the development of new policies</a:t>
            </a:r>
          </a:p>
          <a:p>
            <a:pPr marL="7938" indent="0">
              <a:buNone/>
            </a:pPr>
            <a:endParaRPr lang="en-GB" dirty="0"/>
          </a:p>
          <a:p>
            <a:r>
              <a:rPr lang="en-GB" b="1" dirty="0"/>
              <a:t>Law-enforcement</a:t>
            </a:r>
            <a:r>
              <a:rPr lang="en-GB" dirty="0"/>
              <a:t> </a:t>
            </a:r>
          </a:p>
          <a:p>
            <a:pPr>
              <a:buFont typeface="Wingdings" pitchFamily="2" charset="2"/>
              <a:buChar char="ü"/>
            </a:pPr>
            <a:r>
              <a:rPr lang="en-GB" dirty="0"/>
              <a:t>anti-corruption specialisation and division of tasks </a:t>
            </a:r>
          </a:p>
          <a:p>
            <a:pPr>
              <a:buFont typeface="Wingdings" pitchFamily="2" charset="2"/>
              <a:buChar char="ü"/>
            </a:pPr>
            <a:r>
              <a:rPr lang="en-US" dirty="0"/>
              <a:t>adequate independence and efficiency guarantees</a:t>
            </a:r>
          </a:p>
          <a:p>
            <a:pPr>
              <a:buFont typeface="Wingdings" pitchFamily="2" charset="2"/>
              <a:buChar char="ü"/>
            </a:pPr>
            <a:r>
              <a:rPr lang="en-US" dirty="0"/>
              <a:t>clarity in coordination</a:t>
            </a:r>
          </a:p>
          <a:p>
            <a:pPr marL="0" indent="0">
              <a:buNone/>
            </a:pPr>
            <a:endParaRPr lang="en-US" dirty="0"/>
          </a:p>
        </p:txBody>
      </p:sp>
      <p:sp>
        <p:nvSpPr>
          <p:cNvPr id="3" name="Title 2">
            <a:extLst>
              <a:ext uri="{FF2B5EF4-FFF2-40B4-BE49-F238E27FC236}">
                <a16:creationId xmlns:a16="http://schemas.microsoft.com/office/drawing/2014/main" id="{9070E869-635D-8C45-B76D-EC909E12A5AD}"/>
              </a:ext>
            </a:extLst>
          </p:cNvPr>
          <p:cNvSpPr>
            <a:spLocks noGrp="1"/>
          </p:cNvSpPr>
          <p:nvPr>
            <p:ph type="title"/>
          </p:nvPr>
        </p:nvSpPr>
        <p:spPr/>
        <p:txBody>
          <a:bodyPr/>
          <a:lstStyle/>
          <a:p>
            <a:r>
              <a:rPr lang="en-US" b="1" dirty="0"/>
              <a:t>VLAP – Block 3. Public order and security</a:t>
            </a:r>
          </a:p>
        </p:txBody>
      </p:sp>
    </p:spTree>
    <p:extLst>
      <p:ext uri="{BB962C8B-B14F-4D97-AF65-F5344CB8AC3E}">
        <p14:creationId xmlns:p14="http://schemas.microsoft.com/office/powerpoint/2010/main" val="3009494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75E224-74BF-6C46-BADF-F0B1A73C096D}"/>
              </a:ext>
            </a:extLst>
          </p:cNvPr>
          <p:cNvSpPr>
            <a:spLocks noGrp="1"/>
          </p:cNvSpPr>
          <p:nvPr>
            <p:ph idx="1"/>
          </p:nvPr>
        </p:nvSpPr>
        <p:spPr/>
        <p:txBody>
          <a:bodyPr>
            <a:normAutofit fontScale="55000" lnSpcReduction="20000"/>
          </a:bodyPr>
          <a:lstStyle/>
          <a:p>
            <a:r>
              <a:rPr lang="en-US" b="1" dirty="0"/>
              <a:t>Criminalization:</a:t>
            </a:r>
          </a:p>
          <a:p>
            <a:pPr marL="0" indent="0">
              <a:buNone/>
            </a:pPr>
            <a:endParaRPr lang="en-US" dirty="0"/>
          </a:p>
          <a:p>
            <a:pPr>
              <a:buFont typeface="Wingdings" pitchFamily="2" charset="2"/>
              <a:buChar char="ü"/>
            </a:pPr>
            <a:r>
              <a:rPr lang="en-US" sz="2900" dirty="0"/>
              <a:t>distinction between the parallel criminal and administrative liability systems for corruption</a:t>
            </a:r>
          </a:p>
          <a:p>
            <a:pPr>
              <a:buFont typeface="Wingdings" pitchFamily="2" charset="2"/>
              <a:buChar char="ü"/>
            </a:pPr>
            <a:r>
              <a:rPr lang="en-US" sz="2900" dirty="0"/>
              <a:t>scope (</a:t>
            </a:r>
            <a:r>
              <a:rPr lang="en-US" sz="2900" i="1" dirty="0"/>
              <a:t>rationae personae</a:t>
            </a:r>
            <a:r>
              <a:rPr lang="en-US" sz="2900" dirty="0"/>
              <a:t>) of criminalisation of bribery in the private sector;</a:t>
            </a:r>
          </a:p>
          <a:p>
            <a:pPr>
              <a:buFont typeface="Wingdings" pitchFamily="2" charset="2"/>
              <a:buChar char="ü"/>
            </a:pPr>
            <a:r>
              <a:rPr lang="en-US" sz="2900" dirty="0"/>
              <a:t>scope of the definition of 'bribe’ </a:t>
            </a:r>
          </a:p>
          <a:p>
            <a:pPr>
              <a:buFont typeface="Wingdings" pitchFamily="2" charset="2"/>
              <a:buChar char="ü"/>
            </a:pPr>
            <a:r>
              <a:rPr lang="en-US" sz="2900" dirty="0"/>
              <a:t>criminalisation of all elements of active and passive bribery and trading in influence</a:t>
            </a:r>
          </a:p>
          <a:p>
            <a:pPr>
              <a:buFont typeface="Wingdings" pitchFamily="2" charset="2"/>
              <a:buChar char="ü"/>
            </a:pPr>
            <a:r>
              <a:rPr lang="en-US" sz="2900" dirty="0"/>
              <a:t>broadening of the scope of corruption offences to cover instances of third party advantages</a:t>
            </a:r>
          </a:p>
          <a:p>
            <a:pPr>
              <a:buFont typeface="Wingdings" pitchFamily="2" charset="2"/>
              <a:buChar char="ü"/>
            </a:pPr>
            <a:r>
              <a:rPr lang="en-US" sz="2900" dirty="0"/>
              <a:t>level and coherence of criminal sanctions</a:t>
            </a:r>
          </a:p>
          <a:p>
            <a:pPr>
              <a:buFont typeface="Wingdings" pitchFamily="2" charset="2"/>
              <a:buChar char="ü"/>
            </a:pPr>
            <a:r>
              <a:rPr lang="en-US" sz="2900" dirty="0"/>
              <a:t>limit/eliminate the risk of abuse of the special defense of effective regret; </a:t>
            </a:r>
          </a:p>
          <a:p>
            <a:pPr>
              <a:buFont typeface="Wingdings" pitchFamily="2" charset="2"/>
              <a:buChar char="ü"/>
            </a:pPr>
            <a:r>
              <a:rPr lang="en-US" sz="2900" dirty="0"/>
              <a:t>extra-territorial jurisdictional powers</a:t>
            </a:r>
          </a:p>
          <a:p>
            <a:pPr>
              <a:buFont typeface="Wingdings" pitchFamily="2" charset="2"/>
              <a:buChar char="ü"/>
            </a:pPr>
            <a:r>
              <a:rPr lang="en-US" sz="2900" dirty="0"/>
              <a:t>liability of legal persons for corruption offences</a:t>
            </a:r>
          </a:p>
          <a:p>
            <a:pPr>
              <a:buFont typeface="Wingdings" pitchFamily="2" charset="2"/>
              <a:buChar char="ü"/>
            </a:pPr>
            <a:r>
              <a:rPr lang="en-US" sz="2900" dirty="0"/>
              <a:t>strengthen the framework for seizure, confiscation and asset recovery, including on matters such as value-based confiscation, third party confiscation and management of seized assets</a:t>
            </a:r>
          </a:p>
          <a:p>
            <a:pPr marL="0" indent="0">
              <a:buNone/>
            </a:pPr>
            <a:endParaRPr lang="en-US" sz="2100" dirty="0"/>
          </a:p>
          <a:p>
            <a:pPr>
              <a:buFont typeface="Wingdings" pitchFamily="2" charset="2"/>
              <a:buChar char="ü"/>
            </a:pPr>
            <a:endParaRPr lang="en-US" sz="2100" dirty="0"/>
          </a:p>
          <a:p>
            <a:pPr marL="0" indent="0">
              <a:buNone/>
            </a:pPr>
            <a:endParaRPr lang="en-US" dirty="0"/>
          </a:p>
        </p:txBody>
      </p:sp>
      <p:sp>
        <p:nvSpPr>
          <p:cNvPr id="3" name="Title 2">
            <a:extLst>
              <a:ext uri="{FF2B5EF4-FFF2-40B4-BE49-F238E27FC236}">
                <a16:creationId xmlns:a16="http://schemas.microsoft.com/office/drawing/2014/main" id="{056FFA86-EDF3-C242-8555-C66AE9C7E504}"/>
              </a:ext>
            </a:extLst>
          </p:cNvPr>
          <p:cNvSpPr>
            <a:spLocks noGrp="1"/>
          </p:cNvSpPr>
          <p:nvPr>
            <p:ph type="title"/>
          </p:nvPr>
        </p:nvSpPr>
        <p:spPr/>
        <p:txBody>
          <a:bodyPr/>
          <a:lstStyle/>
          <a:p>
            <a:r>
              <a:rPr lang="en-US" b="1" dirty="0"/>
              <a:t>VLAP – Block 3. Public order and security</a:t>
            </a:r>
            <a:endParaRPr lang="en-US" dirty="0"/>
          </a:p>
        </p:txBody>
      </p:sp>
    </p:spTree>
    <p:extLst>
      <p:ext uri="{BB962C8B-B14F-4D97-AF65-F5344CB8AC3E}">
        <p14:creationId xmlns:p14="http://schemas.microsoft.com/office/powerpoint/2010/main" val="2724121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B290E4-3C4F-4B40-854F-D05F37A9EAA9}"/>
              </a:ext>
            </a:extLst>
          </p:cNvPr>
          <p:cNvSpPr>
            <a:spLocks noGrp="1"/>
          </p:cNvSpPr>
          <p:nvPr>
            <p:ph idx="1"/>
          </p:nvPr>
        </p:nvSpPr>
        <p:spPr/>
        <p:txBody>
          <a:bodyPr>
            <a:normAutofit fontScale="77500" lnSpcReduction="20000"/>
          </a:bodyPr>
          <a:lstStyle/>
          <a:p>
            <a:r>
              <a:rPr lang="en-US" b="1" dirty="0"/>
              <a:t>Prevention:</a:t>
            </a:r>
          </a:p>
          <a:p>
            <a:pPr marL="0" indent="0">
              <a:buNone/>
            </a:pPr>
            <a:endParaRPr lang="en-US" dirty="0"/>
          </a:p>
          <a:p>
            <a:pPr>
              <a:buFont typeface="Wingdings" pitchFamily="2" charset="2"/>
              <a:buChar char="ü"/>
            </a:pPr>
            <a:r>
              <a:rPr lang="en-US" sz="2000" dirty="0"/>
              <a:t>clear provisions on effective mechanisms for prevention, monitoring and verification of conflicts of interests and incompatibilities</a:t>
            </a:r>
          </a:p>
          <a:p>
            <a:pPr>
              <a:buFont typeface="Wingdings" pitchFamily="2" charset="2"/>
              <a:buChar char="ü"/>
            </a:pPr>
            <a:r>
              <a:rPr lang="en-US" sz="2000" dirty="0"/>
              <a:t>effective mechanisms for disclosure, verification and supervision of public official's assets + introduce external verification of asset declarations</a:t>
            </a:r>
          </a:p>
          <a:p>
            <a:pPr>
              <a:buFont typeface="Wingdings" pitchFamily="2" charset="2"/>
              <a:buChar char="ü"/>
            </a:pPr>
            <a:r>
              <a:rPr lang="en-US" sz="2000" dirty="0"/>
              <a:t>strengthen and clarify the existing provisions on immunities and the mechanisms for lifting immunities and remove any unjustified obstacles to criminal investigations in corruption cases</a:t>
            </a:r>
          </a:p>
          <a:p>
            <a:pPr>
              <a:buFont typeface="Wingdings" pitchFamily="2" charset="2"/>
              <a:buChar char="ü"/>
            </a:pPr>
            <a:r>
              <a:rPr lang="en-US" sz="2100" dirty="0"/>
              <a:t>strengthen the mechanism for supervision of public procurement rules and clarify the criteria based on which exceptions to the regular public procurement rules are granted</a:t>
            </a:r>
          </a:p>
          <a:p>
            <a:pPr marL="390525" lvl="1" indent="-342900">
              <a:buFont typeface="Wingdings" pitchFamily="2" charset="2"/>
              <a:buChar char="ü"/>
            </a:pPr>
            <a:r>
              <a:rPr lang="en-US" sz="2100" dirty="0"/>
              <a:t>ensure clear and comprehensive rules on the administrative and decision-making process, and a clear framework for integrity and ethical rules applicable to public officials</a:t>
            </a:r>
          </a:p>
          <a:p>
            <a:pPr marL="390525" lvl="1" indent="-342900">
              <a:buFont typeface="Wingdings" pitchFamily="2" charset="2"/>
              <a:buChar char="ü"/>
            </a:pPr>
            <a:r>
              <a:rPr lang="en-US" sz="2100" dirty="0"/>
              <a:t>complete the legal framework on reporting suspicions of corruption, by introducing clear rules on the protection of whistleblower</a:t>
            </a:r>
          </a:p>
          <a:p>
            <a:pPr>
              <a:buFont typeface="Wingdings" pitchFamily="2" charset="2"/>
              <a:buChar char="ü"/>
            </a:pPr>
            <a:endParaRPr lang="en-US" sz="2100" dirty="0"/>
          </a:p>
          <a:p>
            <a:endParaRPr lang="en-US" sz="2100" dirty="0"/>
          </a:p>
          <a:p>
            <a:endParaRPr lang="en-US" sz="2100" dirty="0"/>
          </a:p>
          <a:p>
            <a:endParaRPr lang="en-US" sz="2000" dirty="0"/>
          </a:p>
        </p:txBody>
      </p:sp>
      <p:sp>
        <p:nvSpPr>
          <p:cNvPr id="3" name="Title 2">
            <a:extLst>
              <a:ext uri="{FF2B5EF4-FFF2-40B4-BE49-F238E27FC236}">
                <a16:creationId xmlns:a16="http://schemas.microsoft.com/office/drawing/2014/main" id="{BE0AA684-9661-3F4B-A373-DAD2C3641AE9}"/>
              </a:ext>
            </a:extLst>
          </p:cNvPr>
          <p:cNvSpPr>
            <a:spLocks noGrp="1"/>
          </p:cNvSpPr>
          <p:nvPr>
            <p:ph type="title"/>
          </p:nvPr>
        </p:nvSpPr>
        <p:spPr/>
        <p:txBody>
          <a:bodyPr/>
          <a:lstStyle/>
          <a:p>
            <a:r>
              <a:rPr lang="en-US" b="1" dirty="0"/>
              <a:t>VLAP – Block 3. Public order and security</a:t>
            </a:r>
            <a:endParaRPr lang="en-US" dirty="0"/>
          </a:p>
        </p:txBody>
      </p:sp>
    </p:spTree>
    <p:extLst>
      <p:ext uri="{BB962C8B-B14F-4D97-AF65-F5344CB8AC3E}">
        <p14:creationId xmlns:p14="http://schemas.microsoft.com/office/powerpoint/2010/main" val="3103805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C6742C-EFFE-6146-8843-FA0B0DC3C67A}"/>
              </a:ext>
            </a:extLst>
          </p:cNvPr>
          <p:cNvSpPr>
            <a:spLocks noGrp="1"/>
          </p:cNvSpPr>
          <p:nvPr>
            <p:ph idx="1"/>
          </p:nvPr>
        </p:nvSpPr>
        <p:spPr/>
        <p:txBody>
          <a:bodyPr/>
          <a:lstStyle/>
          <a:p>
            <a:pPr marL="0" indent="0">
              <a:buNone/>
            </a:pPr>
            <a:r>
              <a:rPr lang="en-US" dirty="0"/>
              <a:t>Mid-term goals</a:t>
            </a:r>
            <a:endParaRPr lang="uk-UA" dirty="0"/>
          </a:p>
          <a:p>
            <a:pPr marL="0" indent="0">
              <a:buNone/>
            </a:pPr>
            <a:endParaRPr lang="uk-UA" dirty="0"/>
          </a:p>
          <a:p>
            <a:pPr marL="0" indent="0">
              <a:buNone/>
            </a:pPr>
            <a:endParaRPr lang="en-US" dirty="0"/>
          </a:p>
        </p:txBody>
      </p:sp>
      <p:sp>
        <p:nvSpPr>
          <p:cNvPr id="3" name="Title 2">
            <a:extLst>
              <a:ext uri="{FF2B5EF4-FFF2-40B4-BE49-F238E27FC236}">
                <a16:creationId xmlns:a16="http://schemas.microsoft.com/office/drawing/2014/main" id="{09FF2DB0-710F-7547-8D50-B662D76F5704}"/>
              </a:ext>
            </a:extLst>
          </p:cNvPr>
          <p:cNvSpPr>
            <a:spLocks noGrp="1"/>
          </p:cNvSpPr>
          <p:nvPr>
            <p:ph type="title"/>
          </p:nvPr>
        </p:nvSpPr>
        <p:spPr/>
        <p:txBody>
          <a:bodyPr/>
          <a:lstStyle/>
          <a:p>
            <a:r>
              <a:rPr lang="en-US" dirty="0"/>
              <a:t>Annual National Programme on the Ukraine-NATO Cooperation</a:t>
            </a:r>
          </a:p>
        </p:txBody>
      </p:sp>
      <p:graphicFrame>
        <p:nvGraphicFramePr>
          <p:cNvPr id="5" name="Table 4">
            <a:extLst>
              <a:ext uri="{FF2B5EF4-FFF2-40B4-BE49-F238E27FC236}">
                <a16:creationId xmlns:a16="http://schemas.microsoft.com/office/drawing/2014/main" id="{F5D6B90F-8E5A-DA4A-90B2-9142E41257E7}"/>
              </a:ext>
            </a:extLst>
          </p:cNvPr>
          <p:cNvGraphicFramePr>
            <a:graphicFrameLocks noGrp="1"/>
          </p:cNvGraphicFramePr>
          <p:nvPr>
            <p:extLst>
              <p:ext uri="{D42A27DB-BD31-4B8C-83A1-F6EECF244321}">
                <p14:modId xmlns:p14="http://schemas.microsoft.com/office/powerpoint/2010/main" val="82366823"/>
              </p:ext>
            </p:extLst>
          </p:nvPr>
        </p:nvGraphicFramePr>
        <p:xfrm>
          <a:off x="468000" y="2438400"/>
          <a:ext cx="7914000" cy="3352800"/>
        </p:xfrm>
        <a:graphic>
          <a:graphicData uri="http://schemas.openxmlformats.org/drawingml/2006/table">
            <a:tbl>
              <a:tblPr firstRow="1" bandRow="1">
                <a:tableStyleId>{5C22544A-7EE6-4342-B048-85BDC9FD1C3A}</a:tableStyleId>
              </a:tblPr>
              <a:tblGrid>
                <a:gridCol w="3737167">
                  <a:extLst>
                    <a:ext uri="{9D8B030D-6E8A-4147-A177-3AD203B41FA5}">
                      <a16:colId xmlns:a16="http://schemas.microsoft.com/office/drawing/2014/main" val="1088316726"/>
                    </a:ext>
                  </a:extLst>
                </a:gridCol>
                <a:gridCol w="4176833">
                  <a:extLst>
                    <a:ext uri="{9D8B030D-6E8A-4147-A177-3AD203B41FA5}">
                      <a16:colId xmlns:a16="http://schemas.microsoft.com/office/drawing/2014/main" val="2185974296"/>
                    </a:ext>
                  </a:extLst>
                </a:gridCol>
              </a:tblGrid>
              <a:tr h="406400">
                <a:tc>
                  <a:txBody>
                    <a:bodyPr/>
                    <a:lstStyle/>
                    <a:p>
                      <a:pPr algn="ctr"/>
                      <a:r>
                        <a:rPr lang="uk-UA" dirty="0"/>
                        <a:t>2013</a:t>
                      </a:r>
                      <a:endParaRPr lang="en-US" dirty="0"/>
                    </a:p>
                  </a:txBody>
                  <a:tcPr/>
                </a:tc>
                <a:tc>
                  <a:txBody>
                    <a:bodyPr/>
                    <a:lstStyle/>
                    <a:p>
                      <a:pPr algn="ctr"/>
                      <a:r>
                        <a:rPr lang="uk-UA" dirty="0"/>
                        <a:t>2018</a:t>
                      </a:r>
                      <a:endParaRPr lang="en-US" dirty="0"/>
                    </a:p>
                  </a:txBody>
                  <a:tcPr/>
                </a:tc>
                <a:extLst>
                  <a:ext uri="{0D108BD9-81ED-4DB2-BD59-A6C34878D82A}">
                    <a16:rowId xmlns:a16="http://schemas.microsoft.com/office/drawing/2014/main" val="1518443838"/>
                  </a:ext>
                </a:extLst>
              </a:tr>
              <a:tr h="2946400">
                <a:tc>
                  <a:txBody>
                    <a:bodyPr/>
                    <a:lstStyle/>
                    <a:p>
                      <a:pPr>
                        <a:buFontTx/>
                        <a:buChar char="-"/>
                      </a:pPr>
                      <a:r>
                        <a:rPr lang="en-US" sz="1400" dirty="0"/>
                        <a:t>Implementation of the State Anti-Corruption Programme 2011-2015</a:t>
                      </a:r>
                      <a:endParaRPr lang="uk-UA" sz="1400" dirty="0"/>
                    </a:p>
                    <a:p>
                      <a:pPr>
                        <a:buFontTx/>
                        <a:buChar char="-"/>
                      </a:pPr>
                      <a:endParaRPr lang="en-US" sz="1400" dirty="0"/>
                    </a:p>
                    <a:p>
                      <a:pPr>
                        <a:buFontTx/>
                        <a:buChar char="-"/>
                      </a:pPr>
                      <a:endParaRPr lang="en-US" sz="1400" dirty="0"/>
                    </a:p>
                    <a:p>
                      <a:pPr>
                        <a:buFontTx/>
                        <a:buChar char="-"/>
                      </a:pPr>
                      <a:r>
                        <a:rPr lang="en-US" sz="1400" dirty="0"/>
                        <a:t>Continuing implementation of the GRECO recommendations</a:t>
                      </a:r>
                      <a:endParaRPr lang="uk-UA" sz="1400" dirty="0"/>
                    </a:p>
                    <a:p>
                      <a:pPr>
                        <a:buFontTx/>
                        <a:buChar char="-"/>
                      </a:pPr>
                      <a:endParaRPr lang="en-US" sz="1400" dirty="0"/>
                    </a:p>
                    <a:p>
                      <a:pPr>
                        <a:buFontTx/>
                        <a:buChar char="-"/>
                      </a:pPr>
                      <a:r>
                        <a:rPr lang="en-US" sz="1400" dirty="0"/>
                        <a:t>Introducing principles of the NATO Building Integrity Initiative </a:t>
                      </a:r>
                    </a:p>
                    <a:p>
                      <a:endParaRPr lang="en-US" dirty="0"/>
                    </a:p>
                  </a:txBody>
                  <a:tcPr/>
                </a:tc>
                <a:tc>
                  <a:txBody>
                    <a:bodyPr/>
                    <a:lstStyle/>
                    <a:p>
                      <a:pPr marL="285750" indent="-285750">
                        <a:buFontTx/>
                        <a:buChar char="-"/>
                      </a:pPr>
                      <a:r>
                        <a:rPr lang="en-GB" sz="1400" dirty="0"/>
                        <a:t>Implementation of anti-corruption programmes in state and local self-governance bodies</a:t>
                      </a:r>
                    </a:p>
                    <a:p>
                      <a:pPr marL="285750" indent="-285750">
                        <a:buFontTx/>
                        <a:buChar char="-"/>
                      </a:pPr>
                      <a:endParaRPr lang="en-GB" sz="1400" dirty="0"/>
                    </a:p>
                    <a:p>
                      <a:pPr marL="319088" indent="-311150" algn="l">
                        <a:buFontTx/>
                        <a:buChar char="-"/>
                        <a:tabLst/>
                      </a:pPr>
                      <a:r>
                        <a:rPr kumimoji="0" lang="en-US" sz="1400" kern="1200" dirty="0">
                          <a:solidFill>
                            <a:schemeClr val="dk1"/>
                          </a:solidFill>
                          <a:latin typeface="+mn-lt"/>
                          <a:ea typeface="+mn-ea"/>
                          <a:cs typeface="+mn-cs"/>
                        </a:rPr>
                        <a:t>Functioning of the asset declarations system</a:t>
                      </a:r>
                    </a:p>
                    <a:p>
                      <a:pPr marL="319088" indent="-311150" algn="l">
                        <a:buFontTx/>
                        <a:buChar char="-"/>
                        <a:tabLst/>
                      </a:pPr>
                      <a:endParaRPr kumimoji="0" lang="en-US" sz="1400" kern="1200" dirty="0">
                        <a:solidFill>
                          <a:schemeClr val="dk1"/>
                        </a:solidFill>
                        <a:latin typeface="+mn-lt"/>
                        <a:ea typeface="+mn-ea"/>
                        <a:cs typeface="+mn-cs"/>
                      </a:endParaRPr>
                    </a:p>
                    <a:p>
                      <a:pPr marL="319088" indent="-311150" algn="l">
                        <a:buFontTx/>
                        <a:buChar char="-"/>
                        <a:tabLst/>
                      </a:pPr>
                      <a:r>
                        <a:rPr kumimoji="0" lang="en-US" sz="1400" kern="1200" dirty="0">
                          <a:solidFill>
                            <a:schemeClr val="dk1"/>
                          </a:solidFill>
                          <a:latin typeface="+mn-lt"/>
                          <a:ea typeface="+mn-ea"/>
                          <a:cs typeface="+mn-cs"/>
                        </a:rPr>
                        <a:t>Forming the system of prevention of corruption in public sector</a:t>
                      </a:r>
                    </a:p>
                    <a:p>
                      <a:pPr marL="319088" indent="-311150" algn="l">
                        <a:buFontTx/>
                        <a:buChar char="-"/>
                        <a:tabLst/>
                      </a:pPr>
                      <a:endParaRPr kumimoji="0" lang="en-US" sz="1400" kern="1200" dirty="0">
                        <a:solidFill>
                          <a:schemeClr val="dk1"/>
                        </a:solidFill>
                        <a:latin typeface="+mn-lt"/>
                        <a:ea typeface="+mn-ea"/>
                        <a:cs typeface="+mn-cs"/>
                      </a:endParaRPr>
                    </a:p>
                    <a:p>
                      <a:pPr marL="319088" indent="-311150" algn="l">
                        <a:buFontTx/>
                        <a:buChar char="-"/>
                        <a:tabLst/>
                      </a:pPr>
                      <a:r>
                        <a:rPr kumimoji="0" lang="en-US" sz="1400" kern="1200" dirty="0">
                          <a:solidFill>
                            <a:schemeClr val="dk1"/>
                          </a:solidFill>
                          <a:latin typeface="+mn-lt"/>
                          <a:ea typeface="+mn-ea"/>
                          <a:cs typeface="+mn-cs"/>
                        </a:rPr>
                        <a:t>Implementation of the principles of the NATO Business Integrity Programme, GRECO recommendations and UNCAC</a:t>
                      </a:r>
                    </a:p>
                  </a:txBody>
                  <a:tcPr/>
                </a:tc>
                <a:extLst>
                  <a:ext uri="{0D108BD9-81ED-4DB2-BD59-A6C34878D82A}">
                    <a16:rowId xmlns:a16="http://schemas.microsoft.com/office/drawing/2014/main" val="3452667430"/>
                  </a:ext>
                </a:extLst>
              </a:tr>
            </a:tbl>
          </a:graphicData>
        </a:graphic>
      </p:graphicFrame>
    </p:spTree>
    <p:extLst>
      <p:ext uri="{BB962C8B-B14F-4D97-AF65-F5344CB8AC3E}">
        <p14:creationId xmlns:p14="http://schemas.microsoft.com/office/powerpoint/2010/main" val="240276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F71795-2316-B54B-A290-2B83FB9A5CAC}"/>
              </a:ext>
            </a:extLst>
          </p:cNvPr>
          <p:cNvSpPr>
            <a:spLocks noGrp="1"/>
          </p:cNvSpPr>
          <p:nvPr>
            <p:ph idx="1"/>
          </p:nvPr>
        </p:nvSpPr>
        <p:spPr>
          <a:xfrm>
            <a:off x="468000" y="1260000"/>
            <a:ext cx="8218800" cy="4867200"/>
          </a:xfrm>
        </p:spPr>
        <p:txBody>
          <a:bodyPr>
            <a:normAutofit/>
          </a:bodyPr>
          <a:lstStyle/>
          <a:p>
            <a:pPr marL="0" indent="0">
              <a:buNone/>
            </a:pPr>
            <a:r>
              <a:rPr lang="en-US" sz="2000" dirty="0"/>
              <a:t>Priority tasks</a:t>
            </a:r>
          </a:p>
        </p:txBody>
      </p:sp>
      <p:sp>
        <p:nvSpPr>
          <p:cNvPr id="3" name="Title 2">
            <a:extLst>
              <a:ext uri="{FF2B5EF4-FFF2-40B4-BE49-F238E27FC236}">
                <a16:creationId xmlns:a16="http://schemas.microsoft.com/office/drawing/2014/main" id="{30361F92-912E-4D4C-A395-7A12B98FC23D}"/>
              </a:ext>
            </a:extLst>
          </p:cNvPr>
          <p:cNvSpPr>
            <a:spLocks noGrp="1"/>
          </p:cNvSpPr>
          <p:nvPr>
            <p:ph type="title"/>
          </p:nvPr>
        </p:nvSpPr>
        <p:spPr/>
        <p:txBody>
          <a:bodyPr/>
          <a:lstStyle/>
          <a:p>
            <a:r>
              <a:rPr lang="en-US" dirty="0"/>
              <a:t>Annual National Programme on the Ukraine-NATO Cooperation</a:t>
            </a:r>
          </a:p>
        </p:txBody>
      </p:sp>
      <p:graphicFrame>
        <p:nvGraphicFramePr>
          <p:cNvPr id="4" name="Table 3">
            <a:extLst>
              <a:ext uri="{FF2B5EF4-FFF2-40B4-BE49-F238E27FC236}">
                <a16:creationId xmlns:a16="http://schemas.microsoft.com/office/drawing/2014/main" id="{AADB565B-904D-6249-8552-CA8820766E7D}"/>
              </a:ext>
            </a:extLst>
          </p:cNvPr>
          <p:cNvGraphicFramePr>
            <a:graphicFrameLocks noGrp="1"/>
          </p:cNvGraphicFramePr>
          <p:nvPr>
            <p:extLst>
              <p:ext uri="{D42A27DB-BD31-4B8C-83A1-F6EECF244321}">
                <p14:modId xmlns:p14="http://schemas.microsoft.com/office/powerpoint/2010/main" val="646267747"/>
              </p:ext>
            </p:extLst>
          </p:nvPr>
        </p:nvGraphicFramePr>
        <p:xfrm>
          <a:off x="609600" y="1676400"/>
          <a:ext cx="7543800" cy="4850624"/>
        </p:xfrm>
        <a:graphic>
          <a:graphicData uri="http://schemas.openxmlformats.org/drawingml/2006/table">
            <a:tbl>
              <a:tblPr firstRow="1" bandRow="1">
                <a:tableStyleId>{5C22544A-7EE6-4342-B048-85BDC9FD1C3A}</a:tableStyleId>
              </a:tblPr>
              <a:tblGrid>
                <a:gridCol w="3125481">
                  <a:extLst>
                    <a:ext uri="{9D8B030D-6E8A-4147-A177-3AD203B41FA5}">
                      <a16:colId xmlns:a16="http://schemas.microsoft.com/office/drawing/2014/main" val="1440439849"/>
                    </a:ext>
                  </a:extLst>
                </a:gridCol>
                <a:gridCol w="4418319">
                  <a:extLst>
                    <a:ext uri="{9D8B030D-6E8A-4147-A177-3AD203B41FA5}">
                      <a16:colId xmlns:a16="http://schemas.microsoft.com/office/drawing/2014/main" val="2558819587"/>
                    </a:ext>
                  </a:extLst>
                </a:gridCol>
              </a:tblGrid>
              <a:tr h="210088">
                <a:tc>
                  <a:txBody>
                    <a:bodyPr/>
                    <a:lstStyle/>
                    <a:p>
                      <a:pPr algn="ctr"/>
                      <a:r>
                        <a:rPr lang="en-US" sz="1000" dirty="0"/>
                        <a:t>2013</a:t>
                      </a:r>
                    </a:p>
                  </a:txBody>
                  <a:tcPr/>
                </a:tc>
                <a:tc>
                  <a:txBody>
                    <a:bodyPr/>
                    <a:lstStyle/>
                    <a:p>
                      <a:pPr algn="ctr"/>
                      <a:r>
                        <a:rPr lang="en-US" sz="1000" dirty="0"/>
                        <a:t>2018</a:t>
                      </a:r>
                    </a:p>
                  </a:txBody>
                  <a:tcPr/>
                </a:tc>
                <a:extLst>
                  <a:ext uri="{0D108BD9-81ED-4DB2-BD59-A6C34878D82A}">
                    <a16:rowId xmlns:a16="http://schemas.microsoft.com/office/drawing/2014/main" val="670015985"/>
                  </a:ext>
                </a:extLst>
              </a:tr>
              <a:tr h="472698">
                <a:tc>
                  <a:txBody>
                    <a:bodyPr/>
                    <a:lstStyle/>
                    <a:p>
                      <a:r>
                        <a:rPr lang="en-GB" sz="900" dirty="0"/>
                        <a:t>Ensure conducting the permanent awareness raising campaign to make the society less tolerant to corruption</a:t>
                      </a:r>
                      <a:endParaRPr lang="en-US" sz="900" dirty="0"/>
                    </a:p>
                  </a:txBody>
                  <a:tcPr/>
                </a:tc>
                <a:tc>
                  <a:txBody>
                    <a:bodyPr/>
                    <a:lstStyle/>
                    <a:p>
                      <a:r>
                        <a:rPr lang="en-US" sz="900" dirty="0"/>
                        <a:t>Development and implementation of the new Anti-Corruption Strategy of Ukraine Roadmap for 2018-2020</a:t>
                      </a:r>
                    </a:p>
                  </a:txBody>
                  <a:tcPr/>
                </a:tc>
                <a:extLst>
                  <a:ext uri="{0D108BD9-81ED-4DB2-BD59-A6C34878D82A}">
                    <a16:rowId xmlns:a16="http://schemas.microsoft.com/office/drawing/2014/main" val="4046425301"/>
                  </a:ext>
                </a:extLst>
              </a:tr>
              <a:tr h="472698">
                <a:tc>
                  <a:txBody>
                    <a:bodyPr/>
                    <a:lstStyle/>
                    <a:p>
                      <a:r>
                        <a:rPr lang="en-US" sz="900" dirty="0"/>
                        <a:t>ensure implementation of activities of the State Anti-Corruption Programme in 2013</a:t>
                      </a:r>
                    </a:p>
                  </a:txBody>
                  <a:tcPr/>
                </a:tc>
                <a:tc>
                  <a:txBody>
                    <a:bodyPr/>
                    <a:lstStyle/>
                    <a:p>
                      <a:r>
                        <a:rPr lang="en-US" sz="900" dirty="0"/>
                        <a:t>Implement measures of the NATO BI, as well as NATO recommendations pursuant to the results of the 2017 self-assessment of the defence and security sector elements regarding the detection of the corruption risks</a:t>
                      </a:r>
                    </a:p>
                  </a:txBody>
                  <a:tcPr/>
                </a:tc>
                <a:extLst>
                  <a:ext uri="{0D108BD9-81ED-4DB2-BD59-A6C34878D82A}">
                    <a16:rowId xmlns:a16="http://schemas.microsoft.com/office/drawing/2014/main" val="85782235"/>
                  </a:ext>
                </a:extLst>
              </a:tr>
              <a:tr h="472698">
                <a:tc>
                  <a:txBody>
                    <a:bodyPr/>
                    <a:lstStyle/>
                    <a:p>
                      <a:r>
                        <a:rPr lang="en-US" sz="900" dirty="0"/>
                        <a:t>ensure proper implementation of the Regulations on the special checks of candidates for public office</a:t>
                      </a:r>
                    </a:p>
                  </a:txBody>
                  <a:tcPr/>
                </a:tc>
                <a:tc>
                  <a:txBody>
                    <a:bodyPr/>
                    <a:lstStyle/>
                    <a:p>
                      <a:r>
                        <a:rPr lang="en-US" sz="900" dirty="0"/>
                        <a:t>Improve the state protection mechanism of whistle-blowers and define mechanism for persons who disclose information about threat or harm to public interests </a:t>
                      </a:r>
                    </a:p>
                  </a:txBody>
                  <a:tcPr/>
                </a:tc>
                <a:extLst>
                  <a:ext uri="{0D108BD9-81ED-4DB2-BD59-A6C34878D82A}">
                    <a16:rowId xmlns:a16="http://schemas.microsoft.com/office/drawing/2014/main" val="333196149"/>
                  </a:ext>
                </a:extLst>
              </a:tr>
              <a:tr h="472698">
                <a:tc>
                  <a:txBody>
                    <a:bodyPr/>
                    <a:lstStyle/>
                    <a:p>
                      <a:r>
                        <a:rPr lang="en-US" sz="900" dirty="0"/>
                        <a:t>continue taking measures to develop capacities of anti-corruption specialists in the framework of the Business Integrity Initiative</a:t>
                      </a:r>
                    </a:p>
                  </a:txBody>
                  <a:tcPr/>
                </a:tc>
                <a:tc>
                  <a:txBody>
                    <a:bodyPr/>
                    <a:lstStyle/>
                    <a:p>
                      <a:r>
                        <a:rPr kumimoji="0" lang="en-US" sz="900" kern="1200" dirty="0">
                          <a:solidFill>
                            <a:schemeClr val="dk1"/>
                          </a:solidFill>
                          <a:latin typeface="+mn-lt"/>
                          <a:ea typeface="+mn-ea"/>
                          <a:cs typeface="+mn-cs"/>
                        </a:rPr>
                        <a:t>Introduce the system of internal control and risk management in the National Anti-Corruption Bureau in accordance with strategic objectives based on NATO BI principles </a:t>
                      </a:r>
                    </a:p>
                  </a:txBody>
                  <a:tcPr/>
                </a:tc>
                <a:extLst>
                  <a:ext uri="{0D108BD9-81ED-4DB2-BD59-A6C34878D82A}">
                    <a16:rowId xmlns:a16="http://schemas.microsoft.com/office/drawing/2014/main" val="806131554"/>
                  </a:ext>
                </a:extLst>
              </a:tr>
              <a:tr h="735308">
                <a:tc>
                  <a:txBody>
                    <a:bodyPr/>
                    <a:lstStyle/>
                    <a:p>
                      <a:endParaRPr lang="en-US" sz="900" dirty="0"/>
                    </a:p>
                  </a:txBody>
                  <a:tcPr/>
                </a:tc>
                <a:tc>
                  <a:txBody>
                    <a:bodyPr/>
                    <a:lstStyle/>
                    <a:p>
                      <a:r>
                        <a:rPr kumimoji="0" lang="en-US" sz="900" kern="1200" dirty="0">
                          <a:solidFill>
                            <a:schemeClr val="dk1"/>
                          </a:solidFill>
                          <a:latin typeface="+mn-lt"/>
                          <a:ea typeface="+mn-ea"/>
                          <a:cs typeface="+mn-cs"/>
                        </a:rPr>
                        <a:t>within the framework of Civil League activities under the Ministry of Defence of Ukraine, to introduce the cooperation mechanism of the MoD, other units of the defence and security sector with non-governmental monitoring organizations, which foresees infotmation exchange, timely consideration and implementation of provided recommendations</a:t>
                      </a:r>
                    </a:p>
                  </a:txBody>
                  <a:tcPr/>
                </a:tc>
                <a:extLst>
                  <a:ext uri="{0D108BD9-81ED-4DB2-BD59-A6C34878D82A}">
                    <a16:rowId xmlns:a16="http://schemas.microsoft.com/office/drawing/2014/main" val="2242944698"/>
                  </a:ext>
                </a:extLst>
              </a:tr>
              <a:tr h="472698">
                <a:tc>
                  <a:txBody>
                    <a:bodyPr/>
                    <a:lstStyle/>
                    <a:p>
                      <a:endParaRPr lang="en-US" sz="900" dirty="0"/>
                    </a:p>
                  </a:txBody>
                  <a:tcPr/>
                </a:tc>
                <a:tc>
                  <a:txBody>
                    <a:bodyPr/>
                    <a:lstStyle/>
                    <a:p>
                      <a:r>
                        <a:rPr lang="en-US" sz="900" dirty="0"/>
                        <a:t>ensure the implementation of the NATO BI, as well as its project “Building a Decent Defense Agency”, implemented within the framework of the Council of Ministers of Defense of South-East Europe</a:t>
                      </a:r>
                    </a:p>
                  </a:txBody>
                  <a:tcPr/>
                </a:tc>
                <a:extLst>
                  <a:ext uri="{0D108BD9-81ED-4DB2-BD59-A6C34878D82A}">
                    <a16:rowId xmlns:a16="http://schemas.microsoft.com/office/drawing/2014/main" val="3652272830"/>
                  </a:ext>
                </a:extLst>
              </a:tr>
              <a:tr h="735308">
                <a:tc>
                  <a:txBody>
                    <a:bodyPr/>
                    <a:lstStyle/>
                    <a:p>
                      <a:endParaRPr lang="en-US" sz="900" dirty="0"/>
                    </a:p>
                  </a:txBody>
                  <a:tcPr/>
                </a:tc>
                <a:tc>
                  <a:txBody>
                    <a:bodyPr/>
                    <a:lstStyle/>
                    <a:p>
                      <a:r>
                        <a:rPr lang="en-US" sz="900" dirty="0"/>
                        <a:t>Introduction of the educational disciplines on the issues of building integrity, transparency, accountability, introduction of integrity and reducing corruption risks in the work of defense and security institutions in the educational process and system of professional training of civil and military personnel</a:t>
                      </a:r>
                    </a:p>
                  </a:txBody>
                  <a:tcPr/>
                </a:tc>
                <a:extLst>
                  <a:ext uri="{0D108BD9-81ED-4DB2-BD59-A6C34878D82A}">
                    <a16:rowId xmlns:a16="http://schemas.microsoft.com/office/drawing/2014/main" val="3591791588"/>
                  </a:ext>
                </a:extLst>
              </a:tr>
              <a:tr h="604003">
                <a:tc>
                  <a:txBody>
                    <a:bodyPr/>
                    <a:lstStyle/>
                    <a:p>
                      <a:endParaRPr lang="en-US" sz="900" dirty="0"/>
                    </a:p>
                  </a:txBody>
                  <a:tcPr/>
                </a:tc>
                <a:tc>
                  <a:txBody>
                    <a:bodyPr/>
                    <a:lstStyle/>
                    <a:p>
                      <a:r>
                        <a:rPr lang="en-US" sz="900" dirty="0"/>
                        <a:t>Anti-corruption education of the personnel of the Scientific Center for the Prevention of Corruption in the Security and Defense Sector of the National University of Defense, and the participation in courses on anti-corruption topics within the  NATO BI Initiative </a:t>
                      </a:r>
                    </a:p>
                  </a:txBody>
                  <a:tcPr/>
                </a:tc>
                <a:extLst>
                  <a:ext uri="{0D108BD9-81ED-4DB2-BD59-A6C34878D82A}">
                    <a16:rowId xmlns:a16="http://schemas.microsoft.com/office/drawing/2014/main" val="2080918266"/>
                  </a:ext>
                </a:extLst>
              </a:tr>
            </a:tbl>
          </a:graphicData>
        </a:graphic>
      </p:graphicFrame>
    </p:spTree>
    <p:extLst>
      <p:ext uri="{BB962C8B-B14F-4D97-AF65-F5344CB8AC3E}">
        <p14:creationId xmlns:p14="http://schemas.microsoft.com/office/powerpoint/2010/main" val="3156115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3F315F-7A0D-B147-93EF-8008981D7614}"/>
              </a:ext>
            </a:extLst>
          </p:cNvPr>
          <p:cNvSpPr>
            <a:spLocks noGrp="1"/>
          </p:cNvSpPr>
          <p:nvPr>
            <p:ph idx="1"/>
          </p:nvPr>
        </p:nvSpPr>
        <p:spPr/>
        <p:txBody>
          <a:bodyPr>
            <a:normAutofit fontScale="40000" lnSpcReduction="20000"/>
          </a:bodyPr>
          <a:lstStyle/>
          <a:p>
            <a:pPr marL="0" indent="0">
              <a:buNone/>
            </a:pPr>
            <a:r>
              <a:rPr lang="en-US" b="1" dirty="0"/>
              <a:t>Article 22. Fight against crime and corruption</a:t>
            </a:r>
          </a:p>
          <a:p>
            <a:pPr marL="0" indent="0">
              <a:buNone/>
            </a:pPr>
            <a:r>
              <a:rPr lang="en-US" b="1" dirty="0"/>
              <a:t> </a:t>
            </a:r>
          </a:p>
          <a:p>
            <a:pPr marL="514350" indent="-514350">
              <a:buAutoNum type="arabicPeriod"/>
            </a:pPr>
            <a:r>
              <a:rPr lang="en-US" dirty="0"/>
              <a:t>The Parties shall cooperate in combating and preventing criminal and illegal activities, organised or otherwise. </a:t>
            </a:r>
          </a:p>
          <a:p>
            <a:pPr marL="514350" indent="-514350">
              <a:buAutoNum type="arabicPeriod"/>
            </a:pPr>
            <a:r>
              <a:rPr lang="en-US" dirty="0"/>
              <a:t>This cooperation shall address, inter alia: </a:t>
            </a:r>
          </a:p>
          <a:p>
            <a:pPr marL="514350" indent="-514350">
              <a:buAutoNum type="alphaLcParenBoth"/>
            </a:pPr>
            <a:r>
              <a:rPr lang="en-US" dirty="0"/>
              <a:t>smuggling of, and trafficking in, human beings as well as firearms and illicit drugs; </a:t>
            </a:r>
          </a:p>
          <a:p>
            <a:pPr marL="514350" indent="-514350">
              <a:buAutoNum type="alphaLcParenBoth"/>
            </a:pPr>
            <a:r>
              <a:rPr lang="en-US" dirty="0"/>
              <a:t>trafficking in goods; </a:t>
            </a:r>
          </a:p>
          <a:p>
            <a:pPr marL="514350" indent="-514350">
              <a:buAutoNum type="alphaLcParenBoth"/>
            </a:pPr>
            <a:r>
              <a:rPr lang="en-US" dirty="0"/>
              <a:t>economic crimes including in the field of taxation; </a:t>
            </a:r>
          </a:p>
          <a:p>
            <a:pPr marL="514350" indent="-514350">
              <a:buAutoNum type="alphaLcParenBoth"/>
            </a:pPr>
            <a:r>
              <a:rPr lang="en-US" b="1" dirty="0"/>
              <a:t>corruption, both in the private and public sector;</a:t>
            </a:r>
          </a:p>
          <a:p>
            <a:pPr marL="514350" indent="-514350">
              <a:buAutoNum type="alphaLcParenBoth"/>
            </a:pPr>
            <a:r>
              <a:rPr lang="en-US" dirty="0"/>
              <a:t>forgery of documents; </a:t>
            </a:r>
          </a:p>
          <a:p>
            <a:pPr marL="514350" indent="-514350">
              <a:buAutoNum type="alphaLcParenBoth"/>
            </a:pPr>
            <a:r>
              <a:rPr lang="en-US" dirty="0"/>
              <a:t>cybercrime. </a:t>
            </a:r>
          </a:p>
          <a:p>
            <a:pPr marL="496888" indent="-496888">
              <a:buNone/>
              <a:tabLst>
                <a:tab pos="214313" algn="l"/>
              </a:tabLst>
            </a:pPr>
            <a:r>
              <a:rPr lang="en-US" dirty="0"/>
              <a:t>2.         The Parties shall enhance bilateral, regional and international cooperation in this field, including cooperation that involves Europol. The Parties shall further develop their cooperation as regards, inter alia: (a) the exchange of best practice, including on investigation techniques and crime research; (b) the exchange of information in line with applicable rules; (c) capacity-building, including training and, where appropriate, the exchange of staff; (d) issues relating to the protection of witnesses and victims. </a:t>
            </a:r>
          </a:p>
          <a:p>
            <a:pPr marL="496888" indent="-496888">
              <a:buNone/>
              <a:tabLst>
                <a:tab pos="214313" algn="l"/>
              </a:tabLst>
            </a:pPr>
            <a:r>
              <a:rPr lang="en-US" dirty="0"/>
              <a:t>3.         The Parties are committed to implementing effectively the UN Convention against Transnational Organised Crime of 2000 and its three Protocols, the UN Convention against Corruption of 2003 and other relevant international instrument.</a:t>
            </a:r>
          </a:p>
        </p:txBody>
      </p:sp>
      <p:sp>
        <p:nvSpPr>
          <p:cNvPr id="3" name="Title 2">
            <a:extLst>
              <a:ext uri="{FF2B5EF4-FFF2-40B4-BE49-F238E27FC236}">
                <a16:creationId xmlns:a16="http://schemas.microsoft.com/office/drawing/2014/main" id="{7D343EDC-6B08-F348-80E4-2E68760AA408}"/>
              </a:ext>
            </a:extLst>
          </p:cNvPr>
          <p:cNvSpPr>
            <a:spLocks noGrp="1"/>
          </p:cNvSpPr>
          <p:nvPr>
            <p:ph type="title"/>
          </p:nvPr>
        </p:nvSpPr>
        <p:spPr>
          <a:xfrm>
            <a:off x="1066800" y="228600"/>
            <a:ext cx="7416000" cy="1022400"/>
          </a:xfrm>
        </p:spPr>
        <p:txBody>
          <a:bodyPr/>
          <a:lstStyle/>
          <a:p>
            <a:r>
              <a:rPr lang="en-US" b="1" dirty="0"/>
              <a:t>EU-Ukraine Association Agreement</a:t>
            </a:r>
          </a:p>
        </p:txBody>
      </p:sp>
    </p:spTree>
    <p:extLst>
      <p:ext uri="{BB962C8B-B14F-4D97-AF65-F5344CB8AC3E}">
        <p14:creationId xmlns:p14="http://schemas.microsoft.com/office/powerpoint/2010/main" val="3810833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AEF401-FD80-FE4C-918D-24C84FB4E14C}"/>
              </a:ext>
            </a:extLst>
          </p:cNvPr>
          <p:cNvSpPr>
            <a:spLocks noGrp="1"/>
          </p:cNvSpPr>
          <p:nvPr>
            <p:ph idx="1"/>
          </p:nvPr>
        </p:nvSpPr>
        <p:spPr>
          <a:xfrm>
            <a:off x="468000" y="1981200"/>
            <a:ext cx="8218800" cy="3886200"/>
          </a:xfrm>
        </p:spPr>
        <p:txBody>
          <a:bodyPr>
            <a:normAutofit/>
          </a:bodyPr>
          <a:lstStyle/>
          <a:p>
            <a:r>
              <a:rPr lang="en-GB" sz="2100" dirty="0"/>
              <a:t>Criminalisation of corruption in private sector</a:t>
            </a:r>
          </a:p>
          <a:p>
            <a:r>
              <a:rPr lang="en-GB" sz="2100" dirty="0"/>
              <a:t>Criminalisation of promise and offer of a bribe, acceptance of offer or promise of a bribe as stand-alone crimes</a:t>
            </a:r>
            <a:endParaRPr lang="uk-UA" sz="2100" dirty="0"/>
          </a:p>
          <a:p>
            <a:r>
              <a:rPr lang="en-GB" sz="2100" dirty="0"/>
              <a:t>Technical amendments related to dismissal of officials brought to liability for corruption offences, prevention and resolution of conflict of interests</a:t>
            </a:r>
          </a:p>
          <a:p>
            <a:r>
              <a:rPr lang="en-GB" sz="2100" dirty="0"/>
              <a:t>Introducing of special confiscation</a:t>
            </a:r>
          </a:p>
          <a:p>
            <a:r>
              <a:rPr lang="en-GB" sz="2100" dirty="0"/>
              <a:t>Introducing of quasi-criminal liability of legal persons for corruption offences</a:t>
            </a:r>
          </a:p>
          <a:p>
            <a:endParaRPr lang="en-GB" sz="2100" dirty="0"/>
          </a:p>
          <a:p>
            <a:endParaRPr lang="en-GB" dirty="0"/>
          </a:p>
          <a:p>
            <a:endParaRPr lang="en-GB" dirty="0"/>
          </a:p>
          <a:p>
            <a:endParaRPr lang="uk-UA" dirty="0"/>
          </a:p>
          <a:p>
            <a:endParaRPr lang="en-US" dirty="0"/>
          </a:p>
        </p:txBody>
      </p:sp>
      <p:sp>
        <p:nvSpPr>
          <p:cNvPr id="3" name="Title 2">
            <a:extLst>
              <a:ext uri="{FF2B5EF4-FFF2-40B4-BE49-F238E27FC236}">
                <a16:creationId xmlns:a16="http://schemas.microsoft.com/office/drawing/2014/main" id="{88DFFC68-A8AA-704D-8F06-B1101254AB41}"/>
              </a:ext>
            </a:extLst>
          </p:cNvPr>
          <p:cNvSpPr>
            <a:spLocks noGrp="1"/>
          </p:cNvSpPr>
          <p:nvPr>
            <p:ph type="title"/>
          </p:nvPr>
        </p:nvSpPr>
        <p:spPr>
          <a:xfrm>
            <a:off x="1219200" y="237600"/>
            <a:ext cx="7276800" cy="1022400"/>
          </a:xfrm>
        </p:spPr>
        <p:txBody>
          <a:bodyPr/>
          <a:lstStyle/>
          <a:p>
            <a:r>
              <a:rPr lang="en-US" b="1" dirty="0"/>
              <a:t>Legislative amendments of 2013</a:t>
            </a:r>
          </a:p>
        </p:txBody>
      </p:sp>
    </p:spTree>
    <p:extLst>
      <p:ext uri="{BB962C8B-B14F-4D97-AF65-F5344CB8AC3E}">
        <p14:creationId xmlns:p14="http://schemas.microsoft.com/office/powerpoint/2010/main" val="118232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4C5FD9-2F4C-BF4A-83AA-C6F591EF83FF}"/>
              </a:ext>
            </a:extLst>
          </p:cNvPr>
          <p:cNvSpPr>
            <a:spLocks noGrp="1"/>
          </p:cNvSpPr>
          <p:nvPr>
            <p:ph idx="1"/>
          </p:nvPr>
        </p:nvSpPr>
        <p:spPr>
          <a:xfrm>
            <a:off x="457200" y="2057400"/>
            <a:ext cx="8218800" cy="4525200"/>
          </a:xfrm>
        </p:spPr>
        <p:txBody>
          <a:bodyPr>
            <a:normAutofit/>
          </a:bodyPr>
          <a:lstStyle/>
          <a:p>
            <a:pPr algn="just"/>
            <a:r>
              <a:rPr lang="en-GB" sz="1800" dirty="0"/>
              <a:t>functioning and development of capacities of the National Agency on Corruption Prevention</a:t>
            </a:r>
          </a:p>
          <a:p>
            <a:pPr algn="just"/>
            <a:r>
              <a:rPr lang="en-GB" sz="1800" dirty="0"/>
              <a:t>update of the anti-corruption strategy and the state programme on its implementation</a:t>
            </a:r>
          </a:p>
          <a:p>
            <a:pPr algn="just"/>
            <a:r>
              <a:rPr lang="en-US" sz="1800" dirty="0"/>
              <a:t>provide NABU with capacity (legally and technically) to conduct wire-tapping autonomously</a:t>
            </a:r>
          </a:p>
          <a:p>
            <a:pPr algn="just"/>
            <a:r>
              <a:rPr lang="en-US" sz="1800" dirty="0"/>
              <a:t>trainings and other educational activities on anti-corruption for public officials</a:t>
            </a:r>
          </a:p>
          <a:p>
            <a:pPr algn="just"/>
            <a:r>
              <a:rPr lang="en-US" sz="1800" dirty="0"/>
              <a:t>adoption of the legislation of the High Anti-Corruption Court and ensure proper functioning of the court   </a:t>
            </a:r>
            <a:endParaRPr lang="en-GB" sz="1800" dirty="0"/>
          </a:p>
          <a:p>
            <a:endParaRPr lang="en-US" sz="1800" dirty="0"/>
          </a:p>
        </p:txBody>
      </p:sp>
      <p:sp>
        <p:nvSpPr>
          <p:cNvPr id="3" name="Title 2">
            <a:extLst>
              <a:ext uri="{FF2B5EF4-FFF2-40B4-BE49-F238E27FC236}">
                <a16:creationId xmlns:a16="http://schemas.microsoft.com/office/drawing/2014/main" id="{C2BB5E9E-175C-9F49-8948-525714A8B813}"/>
              </a:ext>
            </a:extLst>
          </p:cNvPr>
          <p:cNvSpPr>
            <a:spLocks noGrp="1"/>
          </p:cNvSpPr>
          <p:nvPr>
            <p:ph type="title"/>
          </p:nvPr>
        </p:nvSpPr>
        <p:spPr>
          <a:xfrm>
            <a:off x="1066800" y="228600"/>
            <a:ext cx="7416000" cy="1022400"/>
          </a:xfrm>
        </p:spPr>
        <p:txBody>
          <a:bodyPr/>
          <a:lstStyle/>
          <a:p>
            <a:r>
              <a:rPr lang="en-US" sz="2400" b="1" dirty="0"/>
              <a:t>Governmental Action Plan</a:t>
            </a:r>
            <a:r>
              <a:rPr lang="uk-UA" sz="2400" b="1" dirty="0"/>
              <a:t> </a:t>
            </a:r>
            <a:r>
              <a:rPr lang="en-GB" sz="2400" b="1" dirty="0"/>
              <a:t>on Implementation of the Association Agreement</a:t>
            </a:r>
            <a:endParaRPr lang="en-US" sz="2400" b="1" dirty="0"/>
          </a:p>
        </p:txBody>
      </p:sp>
    </p:spTree>
    <p:extLst>
      <p:ext uri="{BB962C8B-B14F-4D97-AF65-F5344CB8AC3E}">
        <p14:creationId xmlns:p14="http://schemas.microsoft.com/office/powerpoint/2010/main" val="1943458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t>Anti-corruption reforms of 2014-2018 </a:t>
            </a:r>
          </a:p>
        </p:txBody>
      </p:sp>
      <p:sp>
        <p:nvSpPr>
          <p:cNvPr id="3" name="Content Placeholder 2"/>
          <p:cNvSpPr>
            <a:spLocks noGrp="1"/>
          </p:cNvSpPr>
          <p:nvPr>
            <p:ph idx="1"/>
          </p:nvPr>
        </p:nvSpPr>
        <p:spPr/>
        <p:txBody>
          <a:bodyPr/>
          <a:lstStyle/>
          <a:p>
            <a:endParaRPr lang="en-GB" sz="2400" dirty="0"/>
          </a:p>
          <a:p>
            <a:r>
              <a:rPr lang="en-GB" sz="2400" dirty="0"/>
              <a:t>New Anti-Corruption Strategy for 2014-2018</a:t>
            </a:r>
          </a:p>
          <a:p>
            <a:r>
              <a:rPr lang="en-GB" sz="2400" dirty="0"/>
              <a:t>Law on the National Anti-Corruption Bureau of Ukraine</a:t>
            </a:r>
          </a:p>
          <a:p>
            <a:r>
              <a:rPr lang="en-GB" sz="2400" dirty="0"/>
              <a:t>Law on Corruption Prevention</a:t>
            </a:r>
          </a:p>
          <a:p>
            <a:r>
              <a:rPr lang="en-GB" sz="2400" dirty="0"/>
              <a:t>Law on Political Party Funding</a:t>
            </a:r>
          </a:p>
          <a:p>
            <a:r>
              <a:rPr lang="en-GB" sz="2400" dirty="0"/>
              <a:t>Law on the Asset Recovery and Management Agency (ARMA)</a:t>
            </a:r>
          </a:p>
          <a:p>
            <a:r>
              <a:rPr lang="en-GB" sz="2400" dirty="0"/>
              <a:t>Law on the High Anti-Corruption Court</a:t>
            </a:r>
          </a:p>
          <a:p>
            <a:pPr marL="0" indent="0">
              <a:buNone/>
            </a:pPr>
            <a:endParaRPr lang="en-GB" sz="2400"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1192614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CD004-4AA6-BF41-94D0-EE09E17BF8B9}"/>
              </a:ext>
            </a:extLst>
          </p:cNvPr>
          <p:cNvSpPr>
            <a:spLocks noGrp="1"/>
          </p:cNvSpPr>
          <p:nvPr>
            <p:ph type="title"/>
          </p:nvPr>
        </p:nvSpPr>
        <p:spPr/>
        <p:txBody>
          <a:bodyPr/>
          <a:lstStyle/>
          <a:p>
            <a:r>
              <a:rPr lang="en-US" b="1" dirty="0"/>
              <a:t>Visa suspension mechanism </a:t>
            </a:r>
          </a:p>
        </p:txBody>
      </p:sp>
      <p:sp>
        <p:nvSpPr>
          <p:cNvPr id="3" name="Content Placeholder 2">
            <a:extLst>
              <a:ext uri="{FF2B5EF4-FFF2-40B4-BE49-F238E27FC236}">
                <a16:creationId xmlns:a16="http://schemas.microsoft.com/office/drawing/2014/main" id="{D94020D6-8609-734E-ACCE-270D41A993F7}"/>
              </a:ext>
            </a:extLst>
          </p:cNvPr>
          <p:cNvSpPr>
            <a:spLocks noGrp="1"/>
          </p:cNvSpPr>
          <p:nvPr>
            <p:ph idx="1"/>
          </p:nvPr>
        </p:nvSpPr>
        <p:spPr>
          <a:xfrm>
            <a:off x="468000" y="1828800"/>
            <a:ext cx="8218800" cy="4298400"/>
          </a:xfrm>
        </p:spPr>
        <p:txBody>
          <a:bodyPr>
            <a:normAutofit fontScale="62500" lnSpcReduction="20000"/>
          </a:bodyPr>
          <a:lstStyle/>
          <a:p>
            <a:r>
              <a:rPr lang="en-US" dirty="0"/>
              <a:t>Ensure the independence, effectiveness and sustainability of the anti-corruption institutional framework, in particular by setting up an independent and specialised high anti-corruption court in accordance with the Venice Commission opinion and Ukrainian legislation. </a:t>
            </a:r>
          </a:p>
          <a:p>
            <a:r>
              <a:rPr lang="en-US" dirty="0"/>
              <a:t>In parallel, the independence and capacity of NABU and SAP must be ensured and reinforced, reversing current trends undermining their work. </a:t>
            </a:r>
          </a:p>
          <a:p>
            <a:r>
              <a:rPr lang="en-US" dirty="0"/>
              <a:t>Restore as a matter of urgency the credibility of the NAPC and establish an effective verification system of asset declarations, including through the automatic verification software with direct and automatic access to state databases and registers</a:t>
            </a:r>
          </a:p>
          <a:p>
            <a:r>
              <a:rPr lang="en-US" dirty="0"/>
              <a:t>Repeal the amendments extending the scope of asset declaration obligations to civil society declarants and ensure that civil society can play its role without undue obstacles and interference</a:t>
            </a:r>
          </a:p>
        </p:txBody>
      </p:sp>
    </p:spTree>
    <p:extLst>
      <p:ext uri="{BB962C8B-B14F-4D97-AF65-F5344CB8AC3E}">
        <p14:creationId xmlns:p14="http://schemas.microsoft.com/office/powerpoint/2010/main" val="2204103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233508"/>
            <a:ext cx="6624000" cy="566822"/>
          </a:xfrm>
        </p:spPr>
        <p:txBody>
          <a:bodyPr/>
          <a:lstStyle/>
          <a:p>
            <a:r>
              <a:rPr lang="en-GB" dirty="0"/>
              <a:t>THANK YOU !</a:t>
            </a:r>
          </a:p>
        </p:txBody>
      </p:sp>
    </p:spTree>
    <p:extLst>
      <p:ext uri="{BB962C8B-B14F-4D97-AF65-F5344CB8AC3E}">
        <p14:creationId xmlns:p14="http://schemas.microsoft.com/office/powerpoint/2010/main" val="35872854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ECD_English_white">
  <a:themeElements>
    <a:clrScheme name="OECD white">
      <a:dk1>
        <a:srgbClr val="727272"/>
      </a:dk1>
      <a:lt1>
        <a:sysClr val="window" lastClr="FFFFFF"/>
      </a:lt1>
      <a:dk2>
        <a:srgbClr val="006299"/>
      </a:dk2>
      <a:lt2>
        <a:srgbClr val="E6E6E6"/>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ECD">
      <a:majorFont>
        <a:latin typeface="Arial"/>
        <a:ea typeface=""/>
        <a:cs typeface=""/>
      </a:majorFont>
      <a:minorFont>
        <a:latin typeface="Georgia"/>
        <a:ea typeface=""/>
        <a:cs typeface=""/>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OECD_English_white</Template>
  <TotalTime>1838</TotalTime>
  <Words>1181</Words>
  <Application>Microsoft Macintosh PowerPoint</Application>
  <PresentationFormat>On-screen Show (4:3)</PresentationFormat>
  <Paragraphs>125</Paragraphs>
  <Slides>13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Georgia</vt:lpstr>
      <vt:lpstr>Helvetica 65 Medium</vt:lpstr>
      <vt:lpstr>Wingdings</vt:lpstr>
      <vt:lpstr>OECD_English_white</vt:lpstr>
      <vt:lpstr>Improving of the Ukrainian anti-corruption system within the framework of the European and euro-Atlantic integration </vt:lpstr>
      <vt:lpstr>Ukraine and key international anti-corruption mechanisms and initiatives</vt:lpstr>
      <vt:lpstr>VLAP – Block 3. Public order and security</vt:lpstr>
      <vt:lpstr>VLAP – Block 3. Public order and security</vt:lpstr>
      <vt:lpstr>VLAP – Block 3. Public order and security</vt:lpstr>
      <vt:lpstr>Annual National Programme on the Ukraine-NATO Cooperation</vt:lpstr>
      <vt:lpstr>Annual National Programme on the Ukraine-NATO Cooperation</vt:lpstr>
      <vt:lpstr>EU-Ukraine Association Agreement</vt:lpstr>
      <vt:lpstr>Legislative amendments of 2013</vt:lpstr>
      <vt:lpstr>Governmental Action Plan on Implementation of the Association Agreement</vt:lpstr>
      <vt:lpstr>Anti-corruption reforms of 2014-2018 </vt:lpstr>
      <vt:lpstr>Visa suspension mechanism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KUKHARUK Andrii, DAF/ACD</dc:creator>
  <cp:lastModifiedBy>Andrii Kukharuk</cp:lastModifiedBy>
  <cp:revision>105</cp:revision>
  <dcterms:created xsi:type="dcterms:W3CDTF">2006-08-16T00:00:00Z</dcterms:created>
  <dcterms:modified xsi:type="dcterms:W3CDTF">2018-09-28T10:19:25Z</dcterms:modified>
</cp:coreProperties>
</file>